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87" r:id="rId4"/>
    <p:sldId id="288" r:id="rId5"/>
    <p:sldId id="283" r:id="rId6"/>
    <p:sldId id="289" r:id="rId7"/>
    <p:sldId id="290" r:id="rId8"/>
    <p:sldId id="292" r:id="rId9"/>
    <p:sldId id="293" r:id="rId10"/>
    <p:sldId id="286" r:id="rId11"/>
    <p:sldId id="291" r:id="rId12"/>
    <p:sldId id="278" r:id="rId13"/>
    <p:sldId id="257" r:id="rId14"/>
    <p:sldId id="260" r:id="rId15"/>
    <p:sldId id="261" r:id="rId16"/>
    <p:sldId id="262" r:id="rId17"/>
    <p:sldId id="263" r:id="rId18"/>
    <p:sldId id="281" r:id="rId19"/>
    <p:sldId id="285" r:id="rId20"/>
    <p:sldId id="264" r:id="rId21"/>
    <p:sldId id="282" r:id="rId22"/>
    <p:sldId id="294" r:id="rId23"/>
    <p:sldId id="266" r:id="rId24"/>
    <p:sldId id="268" r:id="rId25"/>
    <p:sldId id="269" r:id="rId26"/>
    <p:sldId id="270" r:id="rId27"/>
    <p:sldId id="271" r:id="rId28"/>
    <p:sldId id="272" r:id="rId29"/>
    <p:sldId id="273" r:id="rId30"/>
    <p:sldId id="275" r:id="rId31"/>
    <p:sldId id="276" r:id="rId32"/>
    <p:sldId id="279" r:id="rId33"/>
    <p:sldId id="277" r:id="rId34"/>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95" autoAdjust="0"/>
  </p:normalViewPr>
  <p:slideViewPr>
    <p:cSldViewPr snapToGrid="0">
      <p:cViewPr varScale="1">
        <p:scale>
          <a:sx n="69" d="100"/>
          <a:sy n="69" d="100"/>
        </p:scale>
        <p:origin x="7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C68D1086-E242-4381-9AA9-B1E8EC184901}" type="datetimeFigureOut">
              <a:rPr lang="hu-HU" smtClean="0"/>
              <a:t>2020. 03. 31.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80FF90B-F3A3-4CB7-8146-64D998CFAD96}" type="slidenum">
              <a:rPr lang="hu-HU" smtClean="0"/>
              <a:t>‹#›</a:t>
            </a:fld>
            <a:endParaRPr lang="hu-HU"/>
          </a:p>
        </p:txBody>
      </p:sp>
    </p:spTree>
    <p:extLst>
      <p:ext uri="{BB962C8B-B14F-4D97-AF65-F5344CB8AC3E}">
        <p14:creationId xmlns:p14="http://schemas.microsoft.com/office/powerpoint/2010/main" val="1990592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68D1086-E242-4381-9AA9-B1E8EC184901}" type="datetimeFigureOut">
              <a:rPr lang="hu-HU" smtClean="0"/>
              <a:t>2020. 03. 31.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80FF90B-F3A3-4CB7-8146-64D998CFAD96}" type="slidenum">
              <a:rPr lang="hu-HU" smtClean="0"/>
              <a:t>‹#›</a:t>
            </a:fld>
            <a:endParaRPr lang="hu-HU"/>
          </a:p>
        </p:txBody>
      </p:sp>
    </p:spTree>
    <p:extLst>
      <p:ext uri="{BB962C8B-B14F-4D97-AF65-F5344CB8AC3E}">
        <p14:creationId xmlns:p14="http://schemas.microsoft.com/office/powerpoint/2010/main" val="2419281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68D1086-E242-4381-9AA9-B1E8EC184901}" type="datetimeFigureOut">
              <a:rPr lang="hu-HU" smtClean="0"/>
              <a:t>2020. 03. 31.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80FF90B-F3A3-4CB7-8146-64D998CFAD96}" type="slidenum">
              <a:rPr lang="hu-HU" smtClean="0"/>
              <a:t>‹#›</a:t>
            </a:fld>
            <a:endParaRPr lang="hu-HU"/>
          </a:p>
        </p:txBody>
      </p:sp>
    </p:spTree>
    <p:extLst>
      <p:ext uri="{BB962C8B-B14F-4D97-AF65-F5344CB8AC3E}">
        <p14:creationId xmlns:p14="http://schemas.microsoft.com/office/powerpoint/2010/main" val="371995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68D1086-E242-4381-9AA9-B1E8EC184901}" type="datetimeFigureOut">
              <a:rPr lang="hu-HU" smtClean="0"/>
              <a:t>2020. 03. 31.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80FF90B-F3A3-4CB7-8146-64D998CFAD96}" type="slidenum">
              <a:rPr lang="hu-HU" smtClean="0"/>
              <a:t>‹#›</a:t>
            </a:fld>
            <a:endParaRPr lang="hu-HU"/>
          </a:p>
        </p:txBody>
      </p:sp>
    </p:spTree>
    <p:extLst>
      <p:ext uri="{BB962C8B-B14F-4D97-AF65-F5344CB8AC3E}">
        <p14:creationId xmlns:p14="http://schemas.microsoft.com/office/powerpoint/2010/main" val="1143387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C68D1086-E242-4381-9AA9-B1E8EC184901}" type="datetimeFigureOut">
              <a:rPr lang="hu-HU" smtClean="0"/>
              <a:t>2020. 03. 31.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80FF90B-F3A3-4CB7-8146-64D998CFAD96}" type="slidenum">
              <a:rPr lang="hu-HU" smtClean="0"/>
              <a:t>‹#›</a:t>
            </a:fld>
            <a:endParaRPr lang="hu-HU"/>
          </a:p>
        </p:txBody>
      </p:sp>
    </p:spTree>
    <p:extLst>
      <p:ext uri="{BB962C8B-B14F-4D97-AF65-F5344CB8AC3E}">
        <p14:creationId xmlns:p14="http://schemas.microsoft.com/office/powerpoint/2010/main" val="3300365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C68D1086-E242-4381-9AA9-B1E8EC184901}" type="datetimeFigureOut">
              <a:rPr lang="hu-HU" smtClean="0"/>
              <a:t>2020. 03. 31.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80FF90B-F3A3-4CB7-8146-64D998CFAD96}" type="slidenum">
              <a:rPr lang="hu-HU" smtClean="0"/>
              <a:t>‹#›</a:t>
            </a:fld>
            <a:endParaRPr lang="hu-HU"/>
          </a:p>
        </p:txBody>
      </p:sp>
    </p:spTree>
    <p:extLst>
      <p:ext uri="{BB962C8B-B14F-4D97-AF65-F5344CB8AC3E}">
        <p14:creationId xmlns:p14="http://schemas.microsoft.com/office/powerpoint/2010/main" val="3347484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C68D1086-E242-4381-9AA9-B1E8EC184901}" type="datetimeFigureOut">
              <a:rPr lang="hu-HU" smtClean="0"/>
              <a:t>2020. 03. 31.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080FF90B-F3A3-4CB7-8146-64D998CFAD96}" type="slidenum">
              <a:rPr lang="hu-HU" smtClean="0"/>
              <a:t>‹#›</a:t>
            </a:fld>
            <a:endParaRPr lang="hu-HU"/>
          </a:p>
        </p:txBody>
      </p:sp>
    </p:spTree>
    <p:extLst>
      <p:ext uri="{BB962C8B-B14F-4D97-AF65-F5344CB8AC3E}">
        <p14:creationId xmlns:p14="http://schemas.microsoft.com/office/powerpoint/2010/main" val="3813159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C68D1086-E242-4381-9AA9-B1E8EC184901}" type="datetimeFigureOut">
              <a:rPr lang="hu-HU" smtClean="0"/>
              <a:t>2020. 03. 31.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080FF90B-F3A3-4CB7-8146-64D998CFAD96}" type="slidenum">
              <a:rPr lang="hu-HU" smtClean="0"/>
              <a:t>‹#›</a:t>
            </a:fld>
            <a:endParaRPr lang="hu-HU"/>
          </a:p>
        </p:txBody>
      </p:sp>
    </p:spTree>
    <p:extLst>
      <p:ext uri="{BB962C8B-B14F-4D97-AF65-F5344CB8AC3E}">
        <p14:creationId xmlns:p14="http://schemas.microsoft.com/office/powerpoint/2010/main" val="51341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C68D1086-E242-4381-9AA9-B1E8EC184901}" type="datetimeFigureOut">
              <a:rPr lang="hu-HU" smtClean="0"/>
              <a:t>2020. 03. 31.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080FF90B-F3A3-4CB7-8146-64D998CFAD96}" type="slidenum">
              <a:rPr lang="hu-HU" smtClean="0"/>
              <a:t>‹#›</a:t>
            </a:fld>
            <a:endParaRPr lang="hu-HU"/>
          </a:p>
        </p:txBody>
      </p:sp>
    </p:spTree>
    <p:extLst>
      <p:ext uri="{BB962C8B-B14F-4D97-AF65-F5344CB8AC3E}">
        <p14:creationId xmlns:p14="http://schemas.microsoft.com/office/powerpoint/2010/main" val="1617584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C68D1086-E242-4381-9AA9-B1E8EC184901}" type="datetimeFigureOut">
              <a:rPr lang="hu-HU" smtClean="0"/>
              <a:t>2020. 03. 31.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80FF90B-F3A3-4CB7-8146-64D998CFAD96}" type="slidenum">
              <a:rPr lang="hu-HU" smtClean="0"/>
              <a:t>‹#›</a:t>
            </a:fld>
            <a:endParaRPr lang="hu-HU"/>
          </a:p>
        </p:txBody>
      </p:sp>
    </p:spTree>
    <p:extLst>
      <p:ext uri="{BB962C8B-B14F-4D97-AF65-F5344CB8AC3E}">
        <p14:creationId xmlns:p14="http://schemas.microsoft.com/office/powerpoint/2010/main" val="2522692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C68D1086-E242-4381-9AA9-B1E8EC184901}" type="datetimeFigureOut">
              <a:rPr lang="hu-HU" smtClean="0"/>
              <a:t>2020. 03. 31.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80FF90B-F3A3-4CB7-8146-64D998CFAD96}" type="slidenum">
              <a:rPr lang="hu-HU" smtClean="0"/>
              <a:t>‹#›</a:t>
            </a:fld>
            <a:endParaRPr lang="hu-HU"/>
          </a:p>
        </p:txBody>
      </p:sp>
    </p:spTree>
    <p:extLst>
      <p:ext uri="{BB962C8B-B14F-4D97-AF65-F5344CB8AC3E}">
        <p14:creationId xmlns:p14="http://schemas.microsoft.com/office/powerpoint/2010/main" val="561899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D1086-E242-4381-9AA9-B1E8EC184901}" type="datetimeFigureOut">
              <a:rPr lang="hu-HU" smtClean="0"/>
              <a:t>2020. 03. 31.</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FF90B-F3A3-4CB7-8146-64D998CFAD96}" type="slidenum">
              <a:rPr lang="hu-HU" smtClean="0"/>
              <a:t>‹#›</a:t>
            </a:fld>
            <a:endParaRPr lang="hu-HU"/>
          </a:p>
        </p:txBody>
      </p:sp>
    </p:spTree>
    <p:extLst>
      <p:ext uri="{BB962C8B-B14F-4D97-AF65-F5344CB8AC3E}">
        <p14:creationId xmlns:p14="http://schemas.microsoft.com/office/powerpoint/2010/main" val="3944361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Mesztegnyei.Kata@oh.gov.h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helpdesk.oh.gov.hu/Lapok/Szoftverk%C3%B6zpont.asp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24000" y="2140280"/>
            <a:ext cx="9144000" cy="2387600"/>
          </a:xfrm>
        </p:spPr>
        <p:txBody>
          <a:bodyPr>
            <a:normAutofit fontScale="90000"/>
          </a:bodyPr>
          <a:lstStyle/>
          <a:p>
            <a:r>
              <a:rPr lang="hu-HU" dirty="0" smtClean="0"/>
              <a:t>Útmutató a 2020. évi képzéstervezéshez és a </a:t>
            </a:r>
            <a:r>
              <a:rPr lang="hu-HU" dirty="0" err="1" smtClean="0"/>
              <a:t>Probono</a:t>
            </a:r>
            <a:r>
              <a:rPr lang="hu-HU" dirty="0" smtClean="0"/>
              <a:t> felülethez</a:t>
            </a:r>
            <a:endParaRPr lang="hu-HU" dirty="0"/>
          </a:p>
        </p:txBody>
      </p:sp>
      <p:sp>
        <p:nvSpPr>
          <p:cNvPr id="3" name="Alcím 2"/>
          <p:cNvSpPr>
            <a:spLocks noGrp="1"/>
          </p:cNvSpPr>
          <p:nvPr>
            <p:ph type="subTitle" idx="1"/>
          </p:nvPr>
        </p:nvSpPr>
        <p:spPr>
          <a:xfrm>
            <a:off x="1524000" y="4973638"/>
            <a:ext cx="9144000" cy="1655762"/>
          </a:xfrm>
        </p:spPr>
        <p:txBody>
          <a:bodyPr/>
          <a:lstStyle/>
          <a:p>
            <a:r>
              <a:rPr lang="hu-HU" dirty="0" smtClean="0"/>
              <a:t>Készítette: Mesztegnyei Kata</a:t>
            </a:r>
            <a:endParaRPr lang="hu-HU" dirty="0"/>
          </a:p>
        </p:txBody>
      </p:sp>
    </p:spTree>
    <p:extLst>
      <p:ext uri="{BB962C8B-B14F-4D97-AF65-F5344CB8AC3E}">
        <p14:creationId xmlns:p14="http://schemas.microsoft.com/office/powerpoint/2010/main" val="3369536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Képzéstervezés</a:t>
            </a:r>
            <a:endParaRPr lang="hu-HU" dirty="0"/>
          </a:p>
        </p:txBody>
      </p:sp>
      <p:sp>
        <p:nvSpPr>
          <p:cNvPr id="3" name="Tartalom helye 2"/>
          <p:cNvSpPr>
            <a:spLocks noGrp="1"/>
          </p:cNvSpPr>
          <p:nvPr>
            <p:ph idx="1"/>
          </p:nvPr>
        </p:nvSpPr>
        <p:spPr/>
        <p:txBody>
          <a:bodyPr/>
          <a:lstStyle/>
          <a:p>
            <a:pPr algn="just"/>
            <a:r>
              <a:rPr lang="hu-HU" dirty="0" smtClean="0"/>
              <a:t>A megújult Probono felület lehetőséget ad arra, hogy a képzéstervezés teljes egészében elektronikusan történjen, tehát papír alapú képzési terv leadása nem szükséges.</a:t>
            </a:r>
          </a:p>
          <a:p>
            <a:pPr algn="just"/>
            <a:r>
              <a:rPr lang="hu-HU" dirty="0" smtClean="0"/>
              <a:t>A képzéstervezés csak a felettes vezető egyetértésével történhet. Amennyiben valaki képzési igénylést ad le, azt a képzésszervező a vezető által jóváhagyottnak tekinti.</a:t>
            </a:r>
          </a:p>
          <a:p>
            <a:pPr algn="just"/>
            <a:r>
              <a:rPr lang="hu-HU" dirty="0" smtClean="0"/>
              <a:t>A felületen történő képzéstervezés lépéseit a diasor tartalmazza.</a:t>
            </a:r>
          </a:p>
          <a:p>
            <a:pPr algn="just"/>
            <a:r>
              <a:rPr lang="hu-HU" dirty="0" smtClean="0"/>
              <a:t>A képzést igénylő kollégák listáját a Probono automatikusan másnap </a:t>
            </a:r>
            <a:r>
              <a:rPr lang="hu-HU" dirty="0" smtClean="0"/>
              <a:t>reggel elküldi </a:t>
            </a:r>
            <a:r>
              <a:rPr lang="hu-HU" smtClean="0"/>
              <a:t>a képzésekkel foglalkozó </a:t>
            </a:r>
            <a:r>
              <a:rPr lang="hu-HU" dirty="0" smtClean="0"/>
              <a:t>kollégának, </a:t>
            </a:r>
            <a:r>
              <a:rPr lang="hu-HU" smtClean="0"/>
              <a:t>a </a:t>
            </a:r>
            <a:r>
              <a:rPr lang="hu-HU" smtClean="0"/>
              <a:t>képzések </a:t>
            </a:r>
            <a:r>
              <a:rPr lang="hu-HU" dirty="0" smtClean="0"/>
              <a:t>felvétele ez alapján történik, manuálisan.</a:t>
            </a:r>
          </a:p>
          <a:p>
            <a:pPr marL="0" indent="0">
              <a:buNone/>
            </a:pPr>
            <a:endParaRPr lang="hu-HU" dirty="0"/>
          </a:p>
        </p:txBody>
      </p:sp>
    </p:spTree>
    <p:extLst>
      <p:ext uri="{BB962C8B-B14F-4D97-AF65-F5344CB8AC3E}">
        <p14:creationId xmlns:p14="http://schemas.microsoft.com/office/powerpoint/2010/main" val="1318284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Aki már betervezett 2020-ra képzéseket</a:t>
            </a:r>
            <a:endParaRPr lang="hu-HU" dirty="0"/>
          </a:p>
        </p:txBody>
      </p:sp>
      <p:sp>
        <p:nvSpPr>
          <p:cNvPr id="3" name="Tartalom helye 2"/>
          <p:cNvSpPr>
            <a:spLocks noGrp="1"/>
          </p:cNvSpPr>
          <p:nvPr>
            <p:ph idx="1"/>
          </p:nvPr>
        </p:nvSpPr>
        <p:spPr/>
        <p:txBody>
          <a:bodyPr/>
          <a:lstStyle/>
          <a:p>
            <a:r>
              <a:rPr lang="hu-HU" dirty="0" smtClean="0"/>
              <a:t>Több kolléga az év elején már tervezett be képzéseket. Ezek természetesen nem vesztek el, hanem képzési tervnek tekintjük, nincs egyéb teendőjük.</a:t>
            </a:r>
          </a:p>
          <a:p>
            <a:r>
              <a:rPr lang="hu-HU" dirty="0" smtClean="0"/>
              <a:t>Ám amennyiben az új pontrendszerre tekintettel szeretné módosítani a tervét, azt Mesztegnyei Katának e-mailben jelezze!</a:t>
            </a:r>
          </a:p>
          <a:p>
            <a:r>
              <a:rPr lang="hu-HU" dirty="0" smtClean="0"/>
              <a:t>Ha nem jelzi a változtatási igényét, a már igényelt képzési tervet véglegesnek tekintjük.</a:t>
            </a:r>
            <a:endParaRPr lang="hu-HU" dirty="0"/>
          </a:p>
        </p:txBody>
      </p:sp>
    </p:spTree>
    <p:extLst>
      <p:ext uri="{BB962C8B-B14F-4D97-AF65-F5344CB8AC3E}">
        <p14:creationId xmlns:p14="http://schemas.microsoft.com/office/powerpoint/2010/main" val="3352792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Segítség</a:t>
            </a:r>
            <a:endParaRPr lang="hu-HU" dirty="0"/>
          </a:p>
        </p:txBody>
      </p:sp>
      <p:sp>
        <p:nvSpPr>
          <p:cNvPr id="3" name="Tartalom helye 2"/>
          <p:cNvSpPr>
            <a:spLocks noGrp="1"/>
          </p:cNvSpPr>
          <p:nvPr>
            <p:ph idx="1"/>
          </p:nvPr>
        </p:nvSpPr>
        <p:spPr>
          <a:xfrm>
            <a:off x="838200" y="1690688"/>
            <a:ext cx="10515600" cy="4351338"/>
          </a:xfrm>
        </p:spPr>
        <p:txBody>
          <a:bodyPr>
            <a:normAutofit/>
          </a:bodyPr>
          <a:lstStyle/>
          <a:p>
            <a:pPr algn="just"/>
            <a:r>
              <a:rPr lang="hu-HU" dirty="0" smtClean="0"/>
              <a:t>A diasor célja a képzéstervezés segítése, az ezzel kapcsolatos funkciók bemutatása.</a:t>
            </a:r>
          </a:p>
          <a:p>
            <a:pPr algn="just"/>
            <a:r>
              <a:rPr lang="hu-HU" dirty="0" smtClean="0"/>
              <a:t>A felület további böngészése ajánlott, ugyanis sok új funkcióval bővül a képzési rendszer (pl. kompetencia mérések).</a:t>
            </a:r>
          </a:p>
          <a:p>
            <a:pPr algn="just"/>
            <a:r>
              <a:rPr lang="hu-HU" dirty="0" smtClean="0"/>
              <a:t>Amennyiben segítségre lenne szükség: </a:t>
            </a:r>
          </a:p>
          <a:p>
            <a:pPr marL="0" indent="0" algn="just">
              <a:buNone/>
            </a:pPr>
            <a:r>
              <a:rPr lang="hu-HU" dirty="0" smtClean="0"/>
              <a:t>Mesztegnyei Kata áll rendelkezésre:</a:t>
            </a:r>
          </a:p>
          <a:p>
            <a:pPr marL="0" indent="0" algn="just">
              <a:buNone/>
            </a:pPr>
            <a:r>
              <a:rPr lang="hu-HU" dirty="0" smtClean="0">
                <a:hlinkClick r:id="rId2"/>
              </a:rPr>
              <a:t>Mesztegnyei.Kata@oh.gov.hu</a:t>
            </a:r>
            <a:endParaRPr lang="hu-HU" dirty="0" smtClean="0"/>
          </a:p>
          <a:p>
            <a:pPr marL="0" indent="0" algn="just">
              <a:buNone/>
            </a:pPr>
            <a:r>
              <a:rPr lang="hu-HU" dirty="0" smtClean="0"/>
              <a:t>06-1-374-2239, </a:t>
            </a:r>
            <a:r>
              <a:rPr lang="hu-HU" dirty="0"/>
              <a:t>+</a:t>
            </a:r>
            <a:r>
              <a:rPr lang="hu-HU" dirty="0" smtClean="0"/>
              <a:t>36-30-517-15-39</a:t>
            </a:r>
          </a:p>
          <a:p>
            <a:pPr marL="0" indent="0" algn="just">
              <a:buNone/>
            </a:pPr>
            <a:r>
              <a:rPr lang="hu-HU" dirty="0" smtClean="0"/>
              <a:t>Rákóczi út 70-72. 4.025-ös iroda</a:t>
            </a:r>
          </a:p>
          <a:p>
            <a:endParaRPr lang="hu-HU" dirty="0"/>
          </a:p>
        </p:txBody>
      </p:sp>
    </p:spTree>
    <p:extLst>
      <p:ext uri="{BB962C8B-B14F-4D97-AF65-F5344CB8AC3E}">
        <p14:creationId xmlns:p14="http://schemas.microsoft.com/office/powerpoint/2010/main" val="2122362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274955"/>
            <a:ext cx="10515600" cy="1325563"/>
          </a:xfrm>
        </p:spPr>
        <p:txBody>
          <a:bodyPr/>
          <a:lstStyle/>
          <a:p>
            <a:r>
              <a:rPr lang="hu-HU" b="1" dirty="0" smtClean="0"/>
              <a:t>www.probono.uni-nke.hu</a:t>
            </a:r>
            <a:endParaRPr lang="hu-HU" b="1" dirty="0"/>
          </a:p>
        </p:txBody>
      </p:sp>
      <p:sp>
        <p:nvSpPr>
          <p:cNvPr id="3" name="Tartalom helye 2"/>
          <p:cNvSpPr>
            <a:spLocks noGrp="1"/>
          </p:cNvSpPr>
          <p:nvPr>
            <p:ph idx="1"/>
          </p:nvPr>
        </p:nvSpPr>
        <p:spPr>
          <a:xfrm>
            <a:off x="814249" y="744970"/>
            <a:ext cx="10515600" cy="4351338"/>
          </a:xfrm>
        </p:spPr>
        <p:txBody>
          <a:bodyPr/>
          <a:lstStyle/>
          <a:p>
            <a:r>
              <a:rPr lang="hu-HU" dirty="0" smtClean="0"/>
              <a:t>A megnyitás csak és kizárólag </a:t>
            </a:r>
            <a:r>
              <a:rPr lang="hu-HU" b="1" u="sng" dirty="0" smtClean="0"/>
              <a:t>GOOGLE CHROME </a:t>
            </a:r>
            <a:r>
              <a:rPr lang="hu-HU" dirty="0" smtClean="0"/>
              <a:t>böngészőből működik.</a:t>
            </a:r>
          </a:p>
          <a:p>
            <a:r>
              <a:rPr lang="hu-HU" dirty="0" smtClean="0"/>
              <a:t>Akinek nincs Google </a:t>
            </a:r>
            <a:r>
              <a:rPr lang="hu-HU" dirty="0" err="1" smtClean="0"/>
              <a:t>Chrome</a:t>
            </a:r>
            <a:r>
              <a:rPr lang="hu-HU" dirty="0" smtClean="0"/>
              <a:t> böngészője, a Szoftverközpontból telepítheti. Ehhez segítség: </a:t>
            </a:r>
            <a:r>
              <a:rPr lang="hu-HU" u="sng" dirty="0">
                <a:hlinkClick r:id="rId2"/>
              </a:rPr>
              <a:t>https://helpdesk.oh.gov.hu/Lapok/Szoftverk%C3%B6zpont.aspx</a:t>
            </a:r>
            <a:endParaRPr lang="hu-HU" dirty="0" smtClean="0"/>
          </a:p>
          <a:p>
            <a:endParaRPr lang="hu-HU" dirty="0"/>
          </a:p>
        </p:txBody>
      </p:sp>
      <p:pic>
        <p:nvPicPr>
          <p:cNvPr id="5" name="Kép 4"/>
          <p:cNvPicPr>
            <a:picLocks noChangeAspect="1"/>
          </p:cNvPicPr>
          <p:nvPr/>
        </p:nvPicPr>
        <p:blipFill>
          <a:blip r:embed="rId3"/>
          <a:stretch>
            <a:fillRect/>
          </a:stretch>
        </p:blipFill>
        <p:spPr>
          <a:xfrm>
            <a:off x="1226880" y="2857401"/>
            <a:ext cx="8662988" cy="4682085"/>
          </a:xfrm>
          <a:prstGeom prst="rect">
            <a:avLst/>
          </a:prstGeom>
        </p:spPr>
      </p:pic>
    </p:spTree>
    <p:extLst>
      <p:ext uri="{BB962C8B-B14F-4D97-AF65-F5344CB8AC3E}">
        <p14:creationId xmlns:p14="http://schemas.microsoft.com/office/powerpoint/2010/main" val="3171875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64079" y="-281451"/>
            <a:ext cx="10515600" cy="1325563"/>
          </a:xfrm>
        </p:spPr>
        <p:txBody>
          <a:bodyPr/>
          <a:lstStyle/>
          <a:p>
            <a:r>
              <a:rPr lang="hu-HU" dirty="0" smtClean="0"/>
              <a:t>A saját felület</a:t>
            </a:r>
            <a:endParaRPr lang="hu-HU" dirty="0"/>
          </a:p>
        </p:txBody>
      </p:sp>
      <p:pic>
        <p:nvPicPr>
          <p:cNvPr id="4" name="Tartalom helye 3"/>
          <p:cNvPicPr>
            <a:picLocks noGrp="1" noChangeAspect="1"/>
          </p:cNvPicPr>
          <p:nvPr>
            <p:ph idx="1"/>
          </p:nvPr>
        </p:nvPicPr>
        <p:blipFill>
          <a:blip r:embed="rId2"/>
          <a:stretch>
            <a:fillRect/>
          </a:stretch>
        </p:blipFill>
        <p:spPr>
          <a:xfrm>
            <a:off x="1055560" y="2061421"/>
            <a:ext cx="8798349" cy="4796579"/>
          </a:xfrm>
          <a:prstGeom prst="rect">
            <a:avLst/>
          </a:prstGeom>
        </p:spPr>
      </p:pic>
      <p:sp>
        <p:nvSpPr>
          <p:cNvPr id="3" name="Szövegdoboz 2"/>
          <p:cNvSpPr txBox="1"/>
          <p:nvPr/>
        </p:nvSpPr>
        <p:spPr>
          <a:xfrm>
            <a:off x="1055560" y="845389"/>
            <a:ext cx="8200583" cy="646331"/>
          </a:xfrm>
          <a:prstGeom prst="rect">
            <a:avLst/>
          </a:prstGeom>
          <a:noFill/>
        </p:spPr>
        <p:txBody>
          <a:bodyPr wrap="square" rtlCol="0">
            <a:spAutoFit/>
          </a:bodyPr>
          <a:lstStyle/>
          <a:p>
            <a:r>
              <a:rPr lang="hu-HU" dirty="0" smtClean="0"/>
              <a:t>A </a:t>
            </a:r>
            <a:r>
              <a:rPr lang="hu-HU" dirty="0" err="1" smtClean="0"/>
              <a:t>Probonoba</a:t>
            </a:r>
            <a:r>
              <a:rPr lang="hu-HU" dirty="0" smtClean="0"/>
              <a:t> belépve a lenti gombok megnyomásával a </a:t>
            </a:r>
            <a:r>
              <a:rPr lang="hu-HU" b="1" dirty="0" smtClean="0"/>
              <a:t>Programok és Vizsgák </a:t>
            </a:r>
            <a:r>
              <a:rPr lang="hu-HU" dirty="0" smtClean="0"/>
              <a:t>felületen kezdjük.</a:t>
            </a:r>
            <a:endParaRPr lang="hu-HU" dirty="0"/>
          </a:p>
        </p:txBody>
      </p:sp>
    </p:spTree>
    <p:extLst>
      <p:ext uri="{BB962C8B-B14F-4D97-AF65-F5344CB8AC3E}">
        <p14:creationId xmlns:p14="http://schemas.microsoft.com/office/powerpoint/2010/main" val="3338546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Kép 14"/>
          <p:cNvPicPr>
            <a:picLocks noChangeAspect="1"/>
          </p:cNvPicPr>
          <p:nvPr/>
        </p:nvPicPr>
        <p:blipFill>
          <a:blip r:embed="rId2"/>
          <a:stretch>
            <a:fillRect/>
          </a:stretch>
        </p:blipFill>
        <p:spPr>
          <a:xfrm>
            <a:off x="5341883" y="2105297"/>
            <a:ext cx="3581400" cy="4314825"/>
          </a:xfrm>
          <a:prstGeom prst="rect">
            <a:avLst/>
          </a:prstGeom>
        </p:spPr>
      </p:pic>
      <p:pic>
        <p:nvPicPr>
          <p:cNvPr id="13" name="Kép 12"/>
          <p:cNvPicPr>
            <a:picLocks noChangeAspect="1"/>
          </p:cNvPicPr>
          <p:nvPr/>
        </p:nvPicPr>
        <p:blipFill>
          <a:blip r:embed="rId3"/>
          <a:stretch>
            <a:fillRect/>
          </a:stretch>
        </p:blipFill>
        <p:spPr>
          <a:xfrm>
            <a:off x="1091756" y="2163339"/>
            <a:ext cx="3629025" cy="4343400"/>
          </a:xfrm>
          <a:prstGeom prst="rect">
            <a:avLst/>
          </a:prstGeom>
        </p:spPr>
      </p:pic>
      <p:sp>
        <p:nvSpPr>
          <p:cNvPr id="2" name="Cím 1"/>
          <p:cNvSpPr>
            <a:spLocks noGrp="1"/>
          </p:cNvSpPr>
          <p:nvPr>
            <p:ph type="title"/>
          </p:nvPr>
        </p:nvSpPr>
        <p:spPr>
          <a:xfrm>
            <a:off x="829573" y="-255977"/>
            <a:ext cx="10515600" cy="1325563"/>
          </a:xfrm>
        </p:spPr>
        <p:txBody>
          <a:bodyPr/>
          <a:lstStyle/>
          <a:p>
            <a:r>
              <a:rPr lang="hu-HU" dirty="0" smtClean="0">
                <a:solidFill>
                  <a:srgbClr val="FF0000"/>
                </a:solidFill>
              </a:rPr>
              <a:t>Aktuális pontok</a:t>
            </a:r>
            <a:endParaRPr lang="hu-HU" dirty="0">
              <a:solidFill>
                <a:srgbClr val="FF0000"/>
              </a:solidFill>
            </a:endParaRPr>
          </a:p>
        </p:txBody>
      </p:sp>
      <p:sp>
        <p:nvSpPr>
          <p:cNvPr id="5" name="Szövegdoboz 4"/>
          <p:cNvSpPr txBox="1"/>
          <p:nvPr/>
        </p:nvSpPr>
        <p:spPr>
          <a:xfrm>
            <a:off x="821596" y="722651"/>
            <a:ext cx="8794866" cy="954107"/>
          </a:xfrm>
          <a:prstGeom prst="rect">
            <a:avLst/>
          </a:prstGeom>
          <a:noFill/>
        </p:spPr>
        <p:txBody>
          <a:bodyPr wrap="square" rtlCol="0">
            <a:spAutoFit/>
          </a:bodyPr>
          <a:lstStyle/>
          <a:p>
            <a:pPr marL="285750" indent="-285750">
              <a:buFont typeface="Arial" panose="020B0604020202020204" pitchFamily="34" charset="0"/>
              <a:buChar char="•"/>
            </a:pPr>
            <a:r>
              <a:rPr lang="hu-HU" sz="2800" dirty="0" smtClean="0"/>
              <a:t>Az előbbi dián található saját felületen látható a teljesítendő pontok értéke:</a:t>
            </a:r>
            <a:endParaRPr lang="hu-HU" sz="2800" dirty="0"/>
          </a:p>
        </p:txBody>
      </p:sp>
      <p:sp>
        <p:nvSpPr>
          <p:cNvPr id="9" name="Jobbra nyíl 8"/>
          <p:cNvSpPr/>
          <p:nvPr/>
        </p:nvSpPr>
        <p:spPr>
          <a:xfrm>
            <a:off x="1546220" y="3658709"/>
            <a:ext cx="494619" cy="28467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Szövegdoboz 9"/>
          <p:cNvSpPr txBox="1"/>
          <p:nvPr/>
        </p:nvSpPr>
        <p:spPr>
          <a:xfrm>
            <a:off x="10713" y="3166417"/>
            <a:ext cx="1621766" cy="3139321"/>
          </a:xfrm>
          <a:prstGeom prst="rect">
            <a:avLst/>
          </a:prstGeom>
          <a:noFill/>
        </p:spPr>
        <p:txBody>
          <a:bodyPr wrap="square" rtlCol="0">
            <a:spAutoFit/>
          </a:bodyPr>
          <a:lstStyle/>
          <a:p>
            <a:r>
              <a:rPr lang="hu-HU" dirty="0" smtClean="0"/>
              <a:t>Ez az érték jelenleg azért 0, mert nincs semmi felvéve a képzési tervbe. A képzések felvétele után, azok pontértéke fog megjelenni.</a:t>
            </a:r>
            <a:endParaRPr lang="hu-HU" dirty="0"/>
          </a:p>
        </p:txBody>
      </p:sp>
      <p:sp>
        <p:nvSpPr>
          <p:cNvPr id="3" name="Jobbra nyíl 2"/>
          <p:cNvSpPr/>
          <p:nvPr/>
        </p:nvSpPr>
        <p:spPr>
          <a:xfrm>
            <a:off x="4557301" y="4684143"/>
            <a:ext cx="852527" cy="21566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p:cNvSpPr txBox="1"/>
          <p:nvPr/>
        </p:nvSpPr>
        <p:spPr>
          <a:xfrm>
            <a:off x="3741360" y="4989219"/>
            <a:ext cx="2788836" cy="369332"/>
          </a:xfrm>
          <a:prstGeom prst="rect">
            <a:avLst/>
          </a:prstGeom>
          <a:noFill/>
        </p:spPr>
        <p:txBody>
          <a:bodyPr wrap="square" rtlCol="0">
            <a:spAutoFit/>
          </a:bodyPr>
          <a:lstStyle/>
          <a:p>
            <a:r>
              <a:rPr lang="hu-HU" dirty="0" smtClean="0"/>
              <a:t>Kattintással lehet átváltani</a:t>
            </a:r>
            <a:endParaRPr lang="hu-HU" dirty="0"/>
          </a:p>
        </p:txBody>
      </p:sp>
      <p:sp>
        <p:nvSpPr>
          <p:cNvPr id="8" name="Ellipszis 7"/>
          <p:cNvSpPr/>
          <p:nvPr/>
        </p:nvSpPr>
        <p:spPr>
          <a:xfrm>
            <a:off x="6098875" y="4485736"/>
            <a:ext cx="1915065" cy="41406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Ellipszis 10"/>
          <p:cNvSpPr/>
          <p:nvPr/>
        </p:nvSpPr>
        <p:spPr>
          <a:xfrm>
            <a:off x="1915064" y="4494362"/>
            <a:ext cx="1949570" cy="49485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Szövegdoboz 11"/>
          <p:cNvSpPr txBox="1"/>
          <p:nvPr/>
        </p:nvSpPr>
        <p:spPr>
          <a:xfrm>
            <a:off x="8074325" y="3339380"/>
            <a:ext cx="2596551" cy="923330"/>
          </a:xfrm>
          <a:prstGeom prst="rect">
            <a:avLst/>
          </a:prstGeom>
          <a:noFill/>
        </p:spPr>
        <p:txBody>
          <a:bodyPr wrap="square" rtlCol="0">
            <a:spAutoFit/>
          </a:bodyPr>
          <a:lstStyle/>
          <a:p>
            <a:pPr algn="ctr"/>
            <a:r>
              <a:rPr lang="hu-HU" dirty="0">
                <a:ln w="0"/>
              </a:rPr>
              <a:t>A </a:t>
            </a:r>
            <a:r>
              <a:rPr lang="hu-HU" dirty="0" smtClean="0">
                <a:ln w="0"/>
              </a:rPr>
              <a:t>pontok </a:t>
            </a:r>
            <a:r>
              <a:rPr lang="hu-HU" dirty="0">
                <a:ln w="0"/>
              </a:rPr>
              <a:t>értéke </a:t>
            </a:r>
            <a:r>
              <a:rPr lang="hu-HU" dirty="0" smtClean="0">
                <a:ln w="0"/>
              </a:rPr>
              <a:t>lehet </a:t>
            </a:r>
            <a:r>
              <a:rPr lang="hu-HU" dirty="0">
                <a:ln w="0"/>
              </a:rPr>
              <a:t>törtszám </a:t>
            </a:r>
            <a:r>
              <a:rPr lang="hu-HU" dirty="0" smtClean="0">
                <a:ln w="0"/>
              </a:rPr>
              <a:t>is az </a:t>
            </a:r>
            <a:r>
              <a:rPr lang="hu-HU" dirty="0">
                <a:ln w="0"/>
              </a:rPr>
              <a:t>időarányosítás miatt</a:t>
            </a:r>
          </a:p>
        </p:txBody>
      </p:sp>
      <p:sp>
        <p:nvSpPr>
          <p:cNvPr id="14" name="Tartalom helye 13"/>
          <p:cNvSpPr>
            <a:spLocks noGrp="1"/>
          </p:cNvSpPr>
          <p:nvPr>
            <p:ph idx="1"/>
          </p:nvPr>
        </p:nvSpPr>
        <p:spPr/>
        <p:txBody>
          <a:bodyPr/>
          <a:lstStyle/>
          <a:p>
            <a:endParaRPr lang="hu-HU" dirty="0"/>
          </a:p>
        </p:txBody>
      </p:sp>
    </p:spTree>
    <p:extLst>
      <p:ext uri="{BB962C8B-B14F-4D97-AF65-F5344CB8AC3E}">
        <p14:creationId xmlns:p14="http://schemas.microsoft.com/office/powerpoint/2010/main" val="1704802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10161"/>
            <a:ext cx="10515600" cy="1325563"/>
          </a:xfrm>
        </p:spPr>
        <p:txBody>
          <a:bodyPr/>
          <a:lstStyle/>
          <a:p>
            <a:r>
              <a:rPr lang="hu-HU" dirty="0" smtClean="0"/>
              <a:t>Aktuális pontok</a:t>
            </a:r>
            <a:endParaRPr lang="hu-HU" dirty="0"/>
          </a:p>
        </p:txBody>
      </p:sp>
      <p:sp>
        <p:nvSpPr>
          <p:cNvPr id="3" name="Tartalom helye 2"/>
          <p:cNvSpPr>
            <a:spLocks noGrp="1"/>
          </p:cNvSpPr>
          <p:nvPr>
            <p:ph idx="1"/>
          </p:nvPr>
        </p:nvSpPr>
        <p:spPr>
          <a:xfrm>
            <a:off x="838200" y="583422"/>
            <a:ext cx="10515600" cy="4351338"/>
          </a:xfrm>
        </p:spPr>
        <p:txBody>
          <a:bodyPr/>
          <a:lstStyle/>
          <a:p>
            <a:r>
              <a:rPr lang="hu-HU" dirty="0" smtClean="0"/>
              <a:t>Az alábbi felületen is meg lehet tekinteni az aktuális pontokat, és segítséget kapunk, hogy hány pontot érdemes beterveznünk:</a:t>
            </a:r>
            <a:endParaRPr lang="hu-HU" dirty="0"/>
          </a:p>
        </p:txBody>
      </p:sp>
      <p:pic>
        <p:nvPicPr>
          <p:cNvPr id="5" name="Kép 4"/>
          <p:cNvPicPr>
            <a:picLocks noChangeAspect="1"/>
          </p:cNvPicPr>
          <p:nvPr/>
        </p:nvPicPr>
        <p:blipFill>
          <a:blip r:embed="rId2"/>
          <a:stretch>
            <a:fillRect/>
          </a:stretch>
        </p:blipFill>
        <p:spPr>
          <a:xfrm>
            <a:off x="1070077" y="1614163"/>
            <a:ext cx="9518548" cy="5162097"/>
          </a:xfrm>
          <a:prstGeom prst="rect">
            <a:avLst/>
          </a:prstGeom>
        </p:spPr>
      </p:pic>
    </p:spTree>
    <p:extLst>
      <p:ext uri="{BB962C8B-B14F-4D97-AF65-F5344CB8AC3E}">
        <p14:creationId xmlns:p14="http://schemas.microsoft.com/office/powerpoint/2010/main" val="3664828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258329"/>
            <a:ext cx="10515600" cy="1325563"/>
          </a:xfrm>
        </p:spPr>
        <p:txBody>
          <a:bodyPr/>
          <a:lstStyle/>
          <a:p>
            <a:r>
              <a:rPr lang="hu-HU" dirty="0" smtClean="0"/>
              <a:t>Programkereső</a:t>
            </a:r>
            <a:endParaRPr lang="hu-HU" dirty="0"/>
          </a:p>
        </p:txBody>
      </p:sp>
      <p:sp>
        <p:nvSpPr>
          <p:cNvPr id="3" name="Tartalom helye 2"/>
          <p:cNvSpPr>
            <a:spLocks noGrp="1"/>
          </p:cNvSpPr>
          <p:nvPr>
            <p:ph idx="1"/>
          </p:nvPr>
        </p:nvSpPr>
        <p:spPr>
          <a:xfrm>
            <a:off x="838200" y="678470"/>
            <a:ext cx="10515600" cy="4351338"/>
          </a:xfrm>
        </p:spPr>
        <p:txBody>
          <a:bodyPr/>
          <a:lstStyle/>
          <a:p>
            <a:r>
              <a:rPr lang="hu-HU" dirty="0" smtClean="0"/>
              <a:t>A KATALÓGUS felületen lehet a választható képzések közt böngészni, különböző szűrési feltételek megadásával:</a:t>
            </a:r>
            <a:endParaRPr lang="hu-HU" dirty="0"/>
          </a:p>
        </p:txBody>
      </p:sp>
      <p:pic>
        <p:nvPicPr>
          <p:cNvPr id="5" name="Kép 4"/>
          <p:cNvPicPr>
            <a:picLocks noChangeAspect="1"/>
          </p:cNvPicPr>
          <p:nvPr/>
        </p:nvPicPr>
        <p:blipFill>
          <a:blip r:embed="rId2"/>
          <a:stretch>
            <a:fillRect/>
          </a:stretch>
        </p:blipFill>
        <p:spPr>
          <a:xfrm>
            <a:off x="910504" y="1438503"/>
            <a:ext cx="9979170" cy="5419497"/>
          </a:xfrm>
          <a:prstGeom prst="rect">
            <a:avLst/>
          </a:prstGeom>
        </p:spPr>
      </p:pic>
    </p:spTree>
    <p:extLst>
      <p:ext uri="{BB962C8B-B14F-4D97-AF65-F5344CB8AC3E}">
        <p14:creationId xmlns:p14="http://schemas.microsoft.com/office/powerpoint/2010/main" val="700033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264603"/>
            <a:ext cx="10515600" cy="1325563"/>
          </a:xfrm>
        </p:spPr>
        <p:txBody>
          <a:bodyPr/>
          <a:lstStyle/>
          <a:p>
            <a:r>
              <a:rPr lang="hu-HU" dirty="0" smtClean="0"/>
              <a:t>Képzések típusai</a:t>
            </a:r>
            <a:endParaRPr lang="hu-HU" dirty="0"/>
          </a:p>
        </p:txBody>
      </p:sp>
      <p:sp>
        <p:nvSpPr>
          <p:cNvPr id="3" name="Tartalom helye 2"/>
          <p:cNvSpPr>
            <a:spLocks noGrp="1"/>
          </p:cNvSpPr>
          <p:nvPr>
            <p:ph idx="1"/>
          </p:nvPr>
        </p:nvSpPr>
        <p:spPr>
          <a:xfrm>
            <a:off x="838200" y="816334"/>
            <a:ext cx="10515600" cy="5593092"/>
          </a:xfrm>
        </p:spPr>
        <p:txBody>
          <a:bodyPr>
            <a:normAutofit fontScale="92500" lnSpcReduction="20000"/>
          </a:bodyPr>
          <a:lstStyle/>
          <a:p>
            <a:pPr algn="just"/>
            <a:r>
              <a:rPr lang="hu-HU" b="1" dirty="0" smtClean="0"/>
              <a:t>Belső képzés: </a:t>
            </a:r>
            <a:r>
              <a:rPr lang="hu-HU" dirty="0" smtClean="0"/>
              <a:t>az Oktatási Hivatal által szervezett képzések, melyek általában valamelyik budapesti telephelyen megrendezett jelenléti képzések.</a:t>
            </a:r>
          </a:p>
          <a:p>
            <a:pPr algn="just"/>
            <a:r>
              <a:rPr lang="hu-HU" b="1" dirty="0" err="1" smtClean="0"/>
              <a:t>Blended</a:t>
            </a:r>
            <a:r>
              <a:rPr lang="hu-HU" b="1" dirty="0" smtClean="0"/>
              <a:t> képzés: </a:t>
            </a:r>
            <a:r>
              <a:rPr lang="hu-HU" dirty="0" smtClean="0"/>
              <a:t>olyan </a:t>
            </a:r>
            <a:r>
              <a:rPr lang="hu-HU" dirty="0"/>
              <a:t>képzés, mely egy külsős helyszínen történik, általában egy egész napot vesz igénybe, előzetes felkészülés szükséges </a:t>
            </a:r>
            <a:r>
              <a:rPr lang="hu-HU" dirty="0" smtClean="0"/>
              <a:t>hozzá (</a:t>
            </a:r>
            <a:r>
              <a:rPr lang="hu-HU" b="1" dirty="0" smtClean="0"/>
              <a:t>e-learning </a:t>
            </a:r>
            <a:r>
              <a:rPr lang="hu-HU" b="1" dirty="0"/>
              <a:t>tananyag segítségével</a:t>
            </a:r>
            <a:r>
              <a:rPr lang="hu-HU" dirty="0"/>
              <a:t>), majd vizsgával zárul, melyet a Probono felületen kell teljesíteni</a:t>
            </a:r>
            <a:r>
              <a:rPr lang="hu-HU" dirty="0" smtClean="0"/>
              <a:t>. Nagyobb tanulmányi pontot ér.</a:t>
            </a:r>
          </a:p>
          <a:p>
            <a:pPr algn="just"/>
            <a:r>
              <a:rPr lang="hu-HU" b="1" dirty="0" smtClean="0"/>
              <a:t>Jelenléti képzés: </a:t>
            </a:r>
            <a:r>
              <a:rPr lang="hu-HU" dirty="0"/>
              <a:t>olyan képzés, mely egy külsős helyszínen történik, általában egy egész napot vesz </a:t>
            </a:r>
            <a:r>
              <a:rPr lang="hu-HU" dirty="0" smtClean="0"/>
              <a:t>igénybe, de nem igényel előzetes felkészülést, nem tartalmaz e-</a:t>
            </a:r>
            <a:r>
              <a:rPr lang="hu-HU" dirty="0" err="1" smtClean="0"/>
              <a:t>learning</a:t>
            </a:r>
            <a:r>
              <a:rPr lang="hu-HU" dirty="0" smtClean="0"/>
              <a:t> részt.</a:t>
            </a:r>
          </a:p>
          <a:p>
            <a:pPr algn="just"/>
            <a:r>
              <a:rPr lang="hu-HU" b="1" dirty="0" smtClean="0"/>
              <a:t>E-le</a:t>
            </a:r>
            <a:r>
              <a:rPr lang="hu-HU" b="1" dirty="0"/>
              <a:t>arning képzés</a:t>
            </a:r>
            <a:r>
              <a:rPr lang="hu-HU" b="1" dirty="0" smtClean="0"/>
              <a:t>: </a:t>
            </a:r>
            <a:r>
              <a:rPr lang="hu-HU" dirty="0" smtClean="0"/>
              <a:t>olyan képzés, amelyet egy online felületen az adott időszakon belül bármikor és bárhol el lehet végezni. Általában vizsgával zárul, kisebb tanulmányi pontot ér.</a:t>
            </a:r>
          </a:p>
          <a:p>
            <a:pPr algn="just"/>
            <a:r>
              <a:rPr lang="hu-HU" b="1" dirty="0" smtClean="0"/>
              <a:t>Vezetői képzések: </a:t>
            </a:r>
            <a:r>
              <a:rPr lang="hu-HU" dirty="0" smtClean="0"/>
              <a:t>Amennyiben </a:t>
            </a:r>
            <a:r>
              <a:rPr lang="hu-HU" dirty="0"/>
              <a:t>a célcsoportnál a vezető beosztásban lévő kormánytisztviselők és köztisztviselők vannak megjelölve, abban esetben csak ők vehetik fel az adott </a:t>
            </a:r>
            <a:r>
              <a:rPr lang="hu-HU"/>
              <a:t>képzést</a:t>
            </a:r>
            <a:r>
              <a:rPr lang="hu-HU" smtClean="0"/>
              <a:t>.</a:t>
            </a:r>
            <a:endParaRPr lang="hu-HU" dirty="0"/>
          </a:p>
          <a:p>
            <a:endParaRPr lang="hu-HU" dirty="0"/>
          </a:p>
        </p:txBody>
      </p:sp>
    </p:spTree>
    <p:extLst>
      <p:ext uri="{BB962C8B-B14F-4D97-AF65-F5344CB8AC3E}">
        <p14:creationId xmlns:p14="http://schemas.microsoft.com/office/powerpoint/2010/main" val="2755069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07735"/>
            <a:ext cx="10515600" cy="1325563"/>
          </a:xfrm>
        </p:spPr>
        <p:txBody>
          <a:bodyPr/>
          <a:lstStyle/>
          <a:p>
            <a:r>
              <a:rPr lang="hu-HU" dirty="0" smtClean="0"/>
              <a:t>Kötelező képzések</a:t>
            </a:r>
            <a:endParaRPr lang="hu-HU" dirty="0"/>
          </a:p>
        </p:txBody>
      </p:sp>
      <p:sp>
        <p:nvSpPr>
          <p:cNvPr id="3" name="Tartalom helye 2"/>
          <p:cNvSpPr>
            <a:spLocks noGrp="1"/>
          </p:cNvSpPr>
          <p:nvPr>
            <p:ph idx="1"/>
          </p:nvPr>
        </p:nvSpPr>
        <p:spPr>
          <a:xfrm>
            <a:off x="250165" y="635180"/>
            <a:ext cx="11490385" cy="6093424"/>
          </a:xfrm>
        </p:spPr>
        <p:txBody>
          <a:bodyPr>
            <a:normAutofit lnSpcReduction="10000"/>
          </a:bodyPr>
          <a:lstStyle/>
          <a:p>
            <a:pPr algn="just"/>
            <a:endParaRPr lang="hu-HU" dirty="0" smtClean="0"/>
          </a:p>
          <a:p>
            <a:pPr algn="just"/>
            <a:r>
              <a:rPr lang="hu-HU" dirty="0" smtClean="0"/>
              <a:t>Minden </a:t>
            </a:r>
            <a:r>
              <a:rPr lang="hu-HU" dirty="0"/>
              <a:t>kormánytisztviselőnek </a:t>
            </a:r>
            <a:r>
              <a:rPr lang="hu-HU" b="1" u="sng" dirty="0"/>
              <a:t>KÖTELEZŐ</a:t>
            </a:r>
            <a:r>
              <a:rPr lang="hu-HU" dirty="0"/>
              <a:t> elvégeznie az alábbi belső képzéseket:</a:t>
            </a:r>
          </a:p>
          <a:p>
            <a:pPr lvl="2" algn="just"/>
            <a:r>
              <a:rPr lang="hu-HU" sz="2800" dirty="0"/>
              <a:t>Adatvédelmi </a:t>
            </a:r>
            <a:r>
              <a:rPr lang="hu-HU" sz="2800" dirty="0" smtClean="0"/>
              <a:t>képzés PM-0629-1312-BS</a:t>
            </a:r>
            <a:endParaRPr lang="hu-HU" sz="2800" dirty="0"/>
          </a:p>
          <a:p>
            <a:pPr lvl="2" algn="just"/>
            <a:r>
              <a:rPr lang="hu-HU" sz="2800" dirty="0"/>
              <a:t>Az Oktatási Hivatal munkatársai számára információbiztonsági képzés	PM-0884-1404-BS</a:t>
            </a:r>
          </a:p>
          <a:p>
            <a:pPr lvl="2" algn="just"/>
            <a:r>
              <a:rPr lang="hu-HU" sz="2800" dirty="0"/>
              <a:t>Egyenlő bánásmód és </a:t>
            </a:r>
            <a:r>
              <a:rPr lang="hu-HU" sz="2800" dirty="0" smtClean="0"/>
              <a:t>esélyegyenlőség PM-0060-1303-BS</a:t>
            </a:r>
            <a:endParaRPr lang="hu-HU" sz="2800" dirty="0"/>
          </a:p>
          <a:p>
            <a:pPr lvl="2" algn="just"/>
            <a:r>
              <a:rPr lang="hu-HU" sz="2800" dirty="0"/>
              <a:t>Integritás, korrupciómegelőzés, hivatásetika az Oktatási Hivatalban	</a:t>
            </a:r>
            <a:r>
              <a:rPr lang="hu-HU" sz="2800" dirty="0" smtClean="0"/>
              <a:t>                PM-0880-1404-BS</a:t>
            </a:r>
          </a:p>
          <a:p>
            <a:pPr lvl="2" algn="just"/>
            <a:endParaRPr lang="hu-HU" sz="2800" dirty="0"/>
          </a:p>
          <a:p>
            <a:pPr marL="914400" lvl="2" indent="0" algn="just">
              <a:buNone/>
            </a:pPr>
            <a:r>
              <a:rPr lang="hu-HU" sz="2800" b="1" dirty="0">
                <a:solidFill>
                  <a:srgbClr val="FF0000"/>
                </a:solidFill>
              </a:rPr>
              <a:t>Amennyiben a fenti képzések </a:t>
            </a:r>
            <a:r>
              <a:rPr lang="hu-HU" sz="2800" b="1" dirty="0" smtClean="0">
                <a:solidFill>
                  <a:srgbClr val="FF0000"/>
                </a:solidFill>
              </a:rPr>
              <a:t>már a tavalyi évben is betervezésre kerültek, de még nem lettek teljesítve, azokat idén is kötelező a képzési tervbe felvenni!!</a:t>
            </a:r>
            <a:endParaRPr lang="hu-HU" sz="2800" b="1" dirty="0">
              <a:solidFill>
                <a:srgbClr val="FF0000"/>
              </a:solidFill>
            </a:endParaRPr>
          </a:p>
          <a:p>
            <a:pPr marL="457200" lvl="1" indent="0">
              <a:buNone/>
            </a:pPr>
            <a:r>
              <a:rPr lang="hu-HU" dirty="0"/>
              <a:t/>
            </a:r>
            <a:br>
              <a:rPr lang="hu-HU" dirty="0"/>
            </a:br>
            <a:endParaRPr lang="hu-HU" dirty="0" smtClean="0"/>
          </a:p>
          <a:p>
            <a:pPr lvl="1"/>
            <a:endParaRPr lang="hu-HU" dirty="0"/>
          </a:p>
        </p:txBody>
      </p:sp>
    </p:spTree>
    <p:extLst>
      <p:ext uri="{BB962C8B-B14F-4D97-AF65-F5344CB8AC3E}">
        <p14:creationId xmlns:p14="http://schemas.microsoft.com/office/powerpoint/2010/main" val="1328436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15838" y="3065193"/>
            <a:ext cx="10515600" cy="1325563"/>
          </a:xfrm>
        </p:spPr>
        <p:txBody>
          <a:bodyPr>
            <a:normAutofit fontScale="90000"/>
          </a:bodyPr>
          <a:lstStyle/>
          <a:p>
            <a:r>
              <a:rPr lang="hu-HU" b="1" dirty="0"/>
              <a:t>338/2019. (XII. 23.) Korm. rendelet</a:t>
            </a:r>
            <a:br>
              <a:rPr lang="hu-HU" b="1" dirty="0"/>
            </a:br>
            <a:r>
              <a:rPr lang="hu-HU" b="1" dirty="0"/>
              <a:t>a kormányzati igazgatási szervek kormánytisztviselőinek kötelező képzéséről, továbbképzéséről, átképzéséről, valamint a közigazgatási vezetőképzéséről</a:t>
            </a:r>
            <a:endParaRPr lang="hu-HU" dirty="0"/>
          </a:p>
        </p:txBody>
      </p:sp>
      <p:sp>
        <p:nvSpPr>
          <p:cNvPr id="3" name="Tartalom helye 2"/>
          <p:cNvSpPr>
            <a:spLocks noGrp="1"/>
          </p:cNvSpPr>
          <p:nvPr>
            <p:ph idx="1"/>
          </p:nvPr>
        </p:nvSpPr>
        <p:spPr>
          <a:xfrm>
            <a:off x="708804" y="1398483"/>
            <a:ext cx="10515600" cy="4351338"/>
          </a:xfrm>
        </p:spPr>
        <p:txBody>
          <a:bodyPr>
            <a:normAutofit/>
          </a:bodyPr>
          <a:lstStyle/>
          <a:p>
            <a:pPr algn="just"/>
            <a:r>
              <a:rPr lang="hu-HU" sz="5400" dirty="0" smtClean="0">
                <a:solidFill>
                  <a:srgbClr val="FF0000"/>
                </a:solidFill>
              </a:rPr>
              <a:t>Új kormányrendelet:</a:t>
            </a:r>
          </a:p>
          <a:p>
            <a:endParaRPr lang="hu-HU" dirty="0"/>
          </a:p>
        </p:txBody>
      </p:sp>
    </p:spTree>
    <p:extLst>
      <p:ext uri="{BB962C8B-B14F-4D97-AF65-F5344CB8AC3E}">
        <p14:creationId xmlns:p14="http://schemas.microsoft.com/office/powerpoint/2010/main" val="2190192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225079"/>
            <a:ext cx="10515600" cy="1325563"/>
          </a:xfrm>
        </p:spPr>
        <p:txBody>
          <a:bodyPr/>
          <a:lstStyle/>
          <a:p>
            <a:r>
              <a:rPr lang="hu-HU" dirty="0" smtClean="0"/>
              <a:t>Belső képzések</a:t>
            </a:r>
            <a:endParaRPr lang="hu-HU" dirty="0"/>
          </a:p>
        </p:txBody>
      </p:sp>
      <p:sp>
        <p:nvSpPr>
          <p:cNvPr id="3" name="Tartalom helye 2"/>
          <p:cNvSpPr>
            <a:spLocks noGrp="1"/>
          </p:cNvSpPr>
          <p:nvPr>
            <p:ph idx="1"/>
          </p:nvPr>
        </p:nvSpPr>
        <p:spPr>
          <a:xfrm>
            <a:off x="838200" y="628592"/>
            <a:ext cx="10515600" cy="4351338"/>
          </a:xfrm>
        </p:spPr>
        <p:txBody>
          <a:bodyPr/>
          <a:lstStyle/>
          <a:p>
            <a:r>
              <a:rPr lang="hu-HU" dirty="0" smtClean="0"/>
              <a:t>Belső képzések közül csak és kizárólag az Oktatási Hivatal képzései választhatók (ez több helyen is ellenőrizhető):</a:t>
            </a:r>
            <a:endParaRPr lang="hu-HU" dirty="0"/>
          </a:p>
        </p:txBody>
      </p:sp>
      <p:pic>
        <p:nvPicPr>
          <p:cNvPr id="4" name="Kép 3"/>
          <p:cNvPicPr>
            <a:picLocks noChangeAspect="1"/>
          </p:cNvPicPr>
          <p:nvPr/>
        </p:nvPicPr>
        <p:blipFill>
          <a:blip r:embed="rId2"/>
          <a:stretch>
            <a:fillRect/>
          </a:stretch>
        </p:blipFill>
        <p:spPr>
          <a:xfrm>
            <a:off x="681644" y="1440619"/>
            <a:ext cx="9975273" cy="5417381"/>
          </a:xfrm>
          <a:prstGeom prst="rect">
            <a:avLst/>
          </a:prstGeom>
          <a:solidFill>
            <a:srgbClr val="FF0000"/>
          </a:solidFill>
        </p:spPr>
      </p:pic>
      <p:sp>
        <p:nvSpPr>
          <p:cNvPr id="6" name="Jobbra nyíl 5"/>
          <p:cNvSpPr/>
          <p:nvPr/>
        </p:nvSpPr>
        <p:spPr>
          <a:xfrm>
            <a:off x="1512916" y="3325090"/>
            <a:ext cx="955964" cy="38238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p:cNvSpPr txBox="1"/>
          <p:nvPr/>
        </p:nvSpPr>
        <p:spPr>
          <a:xfrm>
            <a:off x="116378" y="3333401"/>
            <a:ext cx="2286000" cy="923330"/>
          </a:xfrm>
          <a:prstGeom prst="rect">
            <a:avLst/>
          </a:prstGeom>
          <a:noFill/>
        </p:spPr>
        <p:txBody>
          <a:bodyPr wrap="square" rtlCol="0">
            <a:spAutoFit/>
          </a:bodyPr>
          <a:lstStyle/>
          <a:p>
            <a:r>
              <a:rPr lang="hu-HU" dirty="0" smtClean="0"/>
              <a:t>Ide kattintva megjelennek az OH belső képzései</a:t>
            </a:r>
            <a:endParaRPr lang="hu-HU" dirty="0"/>
          </a:p>
        </p:txBody>
      </p:sp>
      <p:sp>
        <p:nvSpPr>
          <p:cNvPr id="8" name="Jobbra nyíl 7"/>
          <p:cNvSpPr/>
          <p:nvPr/>
        </p:nvSpPr>
        <p:spPr>
          <a:xfrm>
            <a:off x="5137265" y="3940233"/>
            <a:ext cx="3757353" cy="20907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Szövegdoboz 8"/>
          <p:cNvSpPr txBox="1"/>
          <p:nvPr/>
        </p:nvSpPr>
        <p:spPr>
          <a:xfrm>
            <a:off x="8894618" y="3795066"/>
            <a:ext cx="2776451" cy="1477328"/>
          </a:xfrm>
          <a:prstGeom prst="rect">
            <a:avLst/>
          </a:prstGeom>
          <a:noFill/>
        </p:spPr>
        <p:txBody>
          <a:bodyPr wrap="square" rtlCol="0">
            <a:spAutoFit/>
          </a:bodyPr>
          <a:lstStyle/>
          <a:p>
            <a:r>
              <a:rPr lang="hu-HU" dirty="0" smtClean="0"/>
              <a:t>Érdemes leellenőrizni, hogy az OH vagy az NKE neve jelenik itt meg, mert más szervezet képzése nem tervezhető!!</a:t>
            </a:r>
            <a:endParaRPr lang="hu-HU" dirty="0"/>
          </a:p>
        </p:txBody>
      </p:sp>
    </p:spTree>
    <p:extLst>
      <p:ext uri="{BB962C8B-B14F-4D97-AF65-F5344CB8AC3E}">
        <p14:creationId xmlns:p14="http://schemas.microsoft.com/office/powerpoint/2010/main" val="4158899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55608" y="342900"/>
            <a:ext cx="10698192" cy="6394330"/>
          </a:xfrm>
        </p:spPr>
        <p:txBody>
          <a:bodyPr>
            <a:normAutofit fontScale="77500" lnSpcReduction="20000"/>
          </a:bodyPr>
          <a:lstStyle/>
          <a:p>
            <a:pPr marL="0" indent="0">
              <a:buNone/>
            </a:pPr>
            <a:r>
              <a:rPr lang="hu-HU" sz="3200" b="1" dirty="0" smtClean="0"/>
              <a:t>2020-ban meghirdetett további </a:t>
            </a:r>
            <a:r>
              <a:rPr lang="hu-HU" sz="3200" b="1" dirty="0"/>
              <a:t>belső képzéseink listája</a:t>
            </a:r>
            <a:r>
              <a:rPr lang="hu-HU" sz="3200" b="1" dirty="0" smtClean="0"/>
              <a:t>:</a:t>
            </a:r>
            <a:endParaRPr lang="hu-HU" sz="3200" dirty="0"/>
          </a:p>
          <a:p>
            <a:r>
              <a:rPr lang="hu-HU" u="sng" dirty="0"/>
              <a:t>Integritás, korrupciómegelőzés, hivatásetika az Oktatási Hivatalban</a:t>
            </a:r>
            <a:r>
              <a:rPr lang="hu-HU" dirty="0"/>
              <a:t>	</a:t>
            </a:r>
            <a:r>
              <a:rPr lang="hu-HU" dirty="0" smtClean="0"/>
              <a:t>	7 </a:t>
            </a:r>
            <a:r>
              <a:rPr lang="hu-HU" dirty="0"/>
              <a:t>pont</a:t>
            </a:r>
            <a:endParaRPr lang="hu-HU" u="sng" dirty="0"/>
          </a:p>
          <a:p>
            <a:r>
              <a:rPr lang="hu-HU" u="sng" dirty="0"/>
              <a:t>Adatvédelmi képzés</a:t>
            </a:r>
            <a:r>
              <a:rPr lang="hu-HU" dirty="0"/>
              <a:t>				</a:t>
            </a:r>
            <a:r>
              <a:rPr lang="hu-HU" dirty="0" smtClean="0"/>
              <a:t>                       			2 </a:t>
            </a:r>
            <a:r>
              <a:rPr lang="hu-HU" dirty="0"/>
              <a:t>pont</a:t>
            </a:r>
            <a:endParaRPr lang="hu-HU" u="sng" dirty="0"/>
          </a:p>
          <a:p>
            <a:r>
              <a:rPr lang="hu-HU" u="sng" dirty="0"/>
              <a:t>Egyenlő bánásmód és esélyegyenlőség</a:t>
            </a:r>
            <a:r>
              <a:rPr lang="hu-HU" dirty="0"/>
              <a:t>			</a:t>
            </a:r>
            <a:r>
              <a:rPr lang="hu-HU" dirty="0" smtClean="0"/>
              <a:t>		4 </a:t>
            </a:r>
            <a:r>
              <a:rPr lang="hu-HU" dirty="0"/>
              <a:t>pont</a:t>
            </a:r>
            <a:endParaRPr lang="hu-HU" u="sng" dirty="0"/>
          </a:p>
          <a:p>
            <a:r>
              <a:rPr lang="hu-HU" u="sng" dirty="0"/>
              <a:t>Az Oktatási Hivatal munkatársai számára információbiztonsági képzés</a:t>
            </a:r>
            <a:r>
              <a:rPr lang="hu-HU" dirty="0"/>
              <a:t>	</a:t>
            </a:r>
            <a:r>
              <a:rPr lang="hu-HU" dirty="0" smtClean="0"/>
              <a:t>	2 </a:t>
            </a:r>
            <a:r>
              <a:rPr lang="hu-HU" dirty="0"/>
              <a:t>pont</a:t>
            </a:r>
          </a:p>
          <a:p>
            <a:r>
              <a:rPr lang="hu-HU" dirty="0"/>
              <a:t>A nyelvvizsgáztatási rendszerrel kapcsolatos aktualitások		</a:t>
            </a:r>
            <a:r>
              <a:rPr lang="hu-HU" dirty="0" smtClean="0"/>
              <a:t>	2 </a:t>
            </a:r>
            <a:r>
              <a:rPr lang="hu-HU" dirty="0"/>
              <a:t>pont</a:t>
            </a:r>
          </a:p>
          <a:p>
            <a:pPr fontAlgn="t"/>
            <a:r>
              <a:rPr lang="hu-HU" dirty="0"/>
              <a:t>A külföldi oklevelek elismerésével kapcsolatos aktualitások		</a:t>
            </a:r>
            <a:r>
              <a:rPr lang="hu-HU" dirty="0" smtClean="0"/>
              <a:t>	2 </a:t>
            </a:r>
            <a:r>
              <a:rPr lang="hu-HU" dirty="0"/>
              <a:t>pont</a:t>
            </a:r>
          </a:p>
          <a:p>
            <a:pPr algn="just" fontAlgn="t"/>
            <a:r>
              <a:rPr lang="hu-HU" dirty="0"/>
              <a:t>Köznevelés az oktatáspolitika tükrében, oktatásigazgatás		</a:t>
            </a:r>
            <a:r>
              <a:rPr lang="hu-HU" dirty="0" smtClean="0"/>
              <a:t>	9 </a:t>
            </a:r>
            <a:r>
              <a:rPr lang="hu-HU" dirty="0"/>
              <a:t>pont</a:t>
            </a:r>
          </a:p>
          <a:p>
            <a:pPr fontAlgn="t"/>
            <a:r>
              <a:rPr lang="hu-HU" dirty="0"/>
              <a:t>Mobil elektronikus eszközök biztonságos használata az Oktatási Hivatalban	2 pont</a:t>
            </a:r>
          </a:p>
          <a:p>
            <a:pPr fontAlgn="t"/>
            <a:r>
              <a:rPr lang="hu-HU" dirty="0"/>
              <a:t>Oktatási akkreditációs eljárások átfogó bemutatása		</a:t>
            </a:r>
            <a:r>
              <a:rPr lang="hu-HU" dirty="0" smtClean="0"/>
              <a:t>                    	3 </a:t>
            </a:r>
            <a:r>
              <a:rPr lang="hu-HU" dirty="0"/>
              <a:t>pont</a:t>
            </a:r>
          </a:p>
          <a:p>
            <a:pPr fontAlgn="t"/>
            <a:r>
              <a:rPr lang="hu-HU" dirty="0"/>
              <a:t>E-közigazgatás elméletben és gyakorlatban az Oktatási Hivatalban	</a:t>
            </a:r>
            <a:r>
              <a:rPr lang="hu-HU" dirty="0" smtClean="0"/>
              <a:t>	7 </a:t>
            </a:r>
            <a:r>
              <a:rPr lang="hu-HU" dirty="0"/>
              <a:t>pont</a:t>
            </a:r>
          </a:p>
          <a:p>
            <a:pPr fontAlgn="t"/>
            <a:r>
              <a:rPr lang="hu-HU" dirty="0"/>
              <a:t>iratkezelési képzés titkársági munkatársaknak		</a:t>
            </a:r>
            <a:r>
              <a:rPr lang="hu-HU" dirty="0" smtClean="0"/>
              <a:t>                     		2 </a:t>
            </a:r>
            <a:r>
              <a:rPr lang="hu-HU" dirty="0"/>
              <a:t>pont</a:t>
            </a:r>
          </a:p>
          <a:p>
            <a:pPr fontAlgn="t"/>
            <a:r>
              <a:rPr lang="hu-HU" dirty="0"/>
              <a:t>Beszerzési és szerződéskötési folyamat az Oktatási Hivatalban	</a:t>
            </a:r>
            <a:r>
              <a:rPr lang="hu-HU" dirty="0" smtClean="0"/>
              <a:t>                   	3 </a:t>
            </a:r>
            <a:r>
              <a:rPr lang="hu-HU" dirty="0"/>
              <a:t>pont</a:t>
            </a:r>
          </a:p>
          <a:p>
            <a:pPr fontAlgn="t"/>
            <a:r>
              <a:rPr lang="hu-HU" dirty="0"/>
              <a:t>Tanügyi ismeretek pedagógia- szakmai szolgáltatások ellátásához I.	</a:t>
            </a:r>
            <a:r>
              <a:rPr lang="hu-HU" dirty="0" smtClean="0"/>
              <a:t>	7 </a:t>
            </a:r>
            <a:r>
              <a:rPr lang="hu-HU" dirty="0"/>
              <a:t>pont</a:t>
            </a:r>
          </a:p>
          <a:p>
            <a:pPr fontAlgn="t"/>
            <a:r>
              <a:rPr lang="hu-HU" dirty="0"/>
              <a:t>Tanügyi ismeretek pedagógia- szakmai szolgáltatások ellátásához II.	</a:t>
            </a:r>
            <a:r>
              <a:rPr lang="hu-HU" dirty="0" smtClean="0"/>
              <a:t>	7 </a:t>
            </a:r>
            <a:r>
              <a:rPr lang="hu-HU" dirty="0"/>
              <a:t>pont</a:t>
            </a:r>
          </a:p>
          <a:p>
            <a:pPr fontAlgn="t"/>
            <a:r>
              <a:rPr lang="hu-HU" dirty="0"/>
              <a:t>Projektmenedzsment alapjai az Oktatási Hivatal belső folyamatai tükrében	</a:t>
            </a:r>
            <a:r>
              <a:rPr lang="hu-HU" dirty="0" smtClean="0"/>
              <a:t>5 </a:t>
            </a:r>
            <a:r>
              <a:rPr lang="hu-HU" dirty="0"/>
              <a:t>pont</a:t>
            </a:r>
          </a:p>
          <a:p>
            <a:pPr fontAlgn="t"/>
            <a:r>
              <a:rPr lang="hu-HU" dirty="0"/>
              <a:t>Oktatási akkreditációs eljárások átfogó bemutatása </a:t>
            </a:r>
            <a:r>
              <a:rPr lang="hu-HU" dirty="0" smtClean="0"/>
              <a:t>az </a:t>
            </a:r>
            <a:r>
              <a:rPr lang="hu-HU" dirty="0" err="1"/>
              <a:t>Ákr</a:t>
            </a:r>
            <a:r>
              <a:rPr lang="hu-HU" dirty="0"/>
              <a:t>. </a:t>
            </a:r>
            <a:r>
              <a:rPr lang="hu-HU" dirty="0" smtClean="0"/>
              <a:t>tükrében                    6 </a:t>
            </a:r>
            <a:r>
              <a:rPr lang="hu-HU" dirty="0"/>
              <a:t>pont</a:t>
            </a:r>
          </a:p>
          <a:p>
            <a:endParaRPr lang="hu-HU" dirty="0"/>
          </a:p>
        </p:txBody>
      </p:sp>
    </p:spTree>
    <p:extLst>
      <p:ext uri="{BB962C8B-B14F-4D97-AF65-F5344CB8AC3E}">
        <p14:creationId xmlns:p14="http://schemas.microsoft.com/office/powerpoint/2010/main" val="1611655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41218" y="222970"/>
            <a:ext cx="10515600" cy="1325563"/>
          </a:xfrm>
        </p:spPr>
        <p:txBody>
          <a:bodyPr>
            <a:normAutofit fontScale="90000"/>
          </a:bodyPr>
          <a:lstStyle/>
          <a:p>
            <a:r>
              <a:rPr lang="hu-HU" b="1" dirty="0"/>
              <a:t>2020-ban meghirdetett közszolgálati és vezető képzések listája</a:t>
            </a:r>
            <a:r>
              <a:rPr lang="hu-HU" dirty="0"/>
              <a:t/>
            </a:r>
            <a:br>
              <a:rPr lang="hu-HU" dirty="0"/>
            </a:br>
            <a:endParaRPr lang="hu-HU" dirty="0"/>
          </a:p>
        </p:txBody>
      </p:sp>
      <p:sp>
        <p:nvSpPr>
          <p:cNvPr id="3" name="Tartalom helye 2"/>
          <p:cNvSpPr>
            <a:spLocks noGrp="1"/>
          </p:cNvSpPr>
          <p:nvPr>
            <p:ph idx="1"/>
          </p:nvPr>
        </p:nvSpPr>
        <p:spPr>
          <a:xfrm>
            <a:off x="290945" y="1202169"/>
            <a:ext cx="11222182" cy="5378740"/>
          </a:xfrm>
        </p:spPr>
        <p:txBody>
          <a:bodyPr>
            <a:normAutofit fontScale="92500" lnSpcReduction="10000"/>
          </a:bodyPr>
          <a:lstStyle/>
          <a:p>
            <a:r>
              <a:rPr lang="hu-HU" dirty="0" smtClean="0"/>
              <a:t>A levélben csatolt Excel tábla tartalmazza azon közszolgálati és vezetői képzések listáját, amelyek 2020 évben </a:t>
            </a:r>
            <a:r>
              <a:rPr lang="hu-HU" dirty="0" err="1" smtClean="0"/>
              <a:t>tervezhetőek</a:t>
            </a:r>
            <a:r>
              <a:rPr lang="hu-HU" dirty="0" smtClean="0"/>
              <a:t>.</a:t>
            </a:r>
          </a:p>
          <a:p>
            <a:r>
              <a:rPr lang="hu-HU" dirty="0" smtClean="0"/>
              <a:t>A lista a gyorsabb áttekintést szolgálja, az ebben szereplő képzésekre a </a:t>
            </a:r>
            <a:r>
              <a:rPr lang="hu-HU" dirty="0" err="1" smtClean="0"/>
              <a:t>Probono</a:t>
            </a:r>
            <a:r>
              <a:rPr lang="hu-HU" dirty="0" smtClean="0"/>
              <a:t> felületen rákeresve részletesebb információ, leírás kapható.</a:t>
            </a:r>
          </a:p>
          <a:p>
            <a:r>
              <a:rPr lang="hu-HU" b="1" dirty="0" smtClean="0"/>
              <a:t>Miért érdemes a listából választani?</a:t>
            </a:r>
          </a:p>
          <a:p>
            <a:pPr lvl="1"/>
            <a:r>
              <a:rPr lang="hu-HU" dirty="0" smtClean="0"/>
              <a:t>A </a:t>
            </a:r>
            <a:r>
              <a:rPr lang="hu-HU" dirty="0" err="1" smtClean="0"/>
              <a:t>Probono</a:t>
            </a:r>
            <a:r>
              <a:rPr lang="hu-HU" dirty="0" smtClean="0"/>
              <a:t> felületen található Katalógusban számos képzés kerül feltüntetésre, sajnos olyanok is, amelyek az Oktatási Hivatal dolgozói számára nem elérhetőek, mert más szervezet képzései, valamint olyanok is, amelyek idén nem indulnak, mégis látszanak a felületen.</a:t>
            </a:r>
          </a:p>
          <a:p>
            <a:pPr lvl="1"/>
            <a:r>
              <a:rPr lang="hu-HU" dirty="0" smtClean="0"/>
              <a:t>Külön kerültek </a:t>
            </a:r>
            <a:r>
              <a:rPr lang="hu-HU" dirty="0" err="1" smtClean="0"/>
              <a:t>listázásra</a:t>
            </a:r>
            <a:r>
              <a:rPr lang="hu-HU" dirty="0" smtClean="0"/>
              <a:t> a vezető képzések, ugyanis ezeket csak a vezetői megbízatással rendelkező kollégák igényelhetik meg (elnök, elnökhelyettes, főosztályvezető, osztályvezető) Ez alól nem lehet kivételt tenni.</a:t>
            </a:r>
          </a:p>
          <a:p>
            <a:pPr lvl="1"/>
            <a:r>
              <a:rPr lang="hu-HU" dirty="0" smtClean="0"/>
              <a:t>A listában szerepelnek a Belső képzéseink is egy külön fülön, a könnyebb áttekinthetőség érdekében.</a:t>
            </a:r>
          </a:p>
          <a:p>
            <a:pPr lvl="0"/>
            <a:r>
              <a:rPr lang="hu-HU" b="1" dirty="0">
                <a:solidFill>
                  <a:prstClr val="black"/>
                </a:solidFill>
              </a:rPr>
              <a:t>A </a:t>
            </a:r>
            <a:r>
              <a:rPr lang="hu-HU" b="1" dirty="0" err="1">
                <a:solidFill>
                  <a:prstClr val="black"/>
                </a:solidFill>
              </a:rPr>
              <a:t>Probono</a:t>
            </a:r>
            <a:r>
              <a:rPr lang="hu-HU" b="1" dirty="0">
                <a:solidFill>
                  <a:prstClr val="black"/>
                </a:solidFill>
              </a:rPr>
              <a:t> felületen történő képzés böngészés lépései a továbbiakban kerülnek bemutatásra</a:t>
            </a:r>
          </a:p>
          <a:p>
            <a:pPr lvl="1"/>
            <a:endParaRPr lang="hu-HU" dirty="0"/>
          </a:p>
        </p:txBody>
      </p:sp>
    </p:spTree>
    <p:extLst>
      <p:ext uri="{BB962C8B-B14F-4D97-AF65-F5344CB8AC3E}">
        <p14:creationId xmlns:p14="http://schemas.microsoft.com/office/powerpoint/2010/main" val="429119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80011" y="-324831"/>
            <a:ext cx="10515600" cy="1325563"/>
          </a:xfrm>
        </p:spPr>
        <p:txBody>
          <a:bodyPr/>
          <a:lstStyle/>
          <a:p>
            <a:r>
              <a:rPr lang="hu-HU" dirty="0" smtClean="0"/>
              <a:t>Közszolgálati képzések helyes szűrése</a:t>
            </a:r>
            <a:endParaRPr lang="hu-HU" dirty="0"/>
          </a:p>
        </p:txBody>
      </p:sp>
      <p:sp>
        <p:nvSpPr>
          <p:cNvPr id="3" name="Tartalom helye 2"/>
          <p:cNvSpPr>
            <a:spLocks noGrp="1"/>
          </p:cNvSpPr>
          <p:nvPr>
            <p:ph idx="1"/>
          </p:nvPr>
        </p:nvSpPr>
        <p:spPr>
          <a:xfrm>
            <a:off x="780011" y="615517"/>
            <a:ext cx="10515600" cy="4351338"/>
          </a:xfrm>
        </p:spPr>
        <p:txBody>
          <a:bodyPr/>
          <a:lstStyle/>
          <a:p>
            <a:r>
              <a:rPr lang="hu-HU" dirty="0" smtClean="0"/>
              <a:t>Első lépés a kompetencia terület(</a:t>
            </a:r>
            <a:r>
              <a:rPr lang="hu-HU" dirty="0" err="1" smtClean="0"/>
              <a:t>ek</a:t>
            </a:r>
            <a:r>
              <a:rPr lang="hu-HU" dirty="0" smtClean="0"/>
              <a:t>) kiválasztása</a:t>
            </a:r>
            <a:endParaRPr lang="hu-HU" dirty="0"/>
          </a:p>
        </p:txBody>
      </p:sp>
      <p:pic>
        <p:nvPicPr>
          <p:cNvPr id="4" name="Kép 3"/>
          <p:cNvPicPr>
            <a:picLocks noChangeAspect="1"/>
          </p:cNvPicPr>
          <p:nvPr/>
        </p:nvPicPr>
        <p:blipFill>
          <a:blip r:embed="rId2"/>
          <a:stretch>
            <a:fillRect/>
          </a:stretch>
        </p:blipFill>
        <p:spPr>
          <a:xfrm>
            <a:off x="904269" y="1099186"/>
            <a:ext cx="9934575" cy="5391150"/>
          </a:xfrm>
          <a:prstGeom prst="rect">
            <a:avLst/>
          </a:prstGeom>
        </p:spPr>
      </p:pic>
    </p:spTree>
    <p:extLst>
      <p:ext uri="{BB962C8B-B14F-4D97-AF65-F5344CB8AC3E}">
        <p14:creationId xmlns:p14="http://schemas.microsoft.com/office/powerpoint/2010/main" val="3788899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endParaRPr lang="hu-HU"/>
          </a:p>
        </p:txBody>
      </p:sp>
      <p:pic>
        <p:nvPicPr>
          <p:cNvPr id="4" name="Kép 3"/>
          <p:cNvPicPr>
            <a:picLocks noChangeAspect="1"/>
          </p:cNvPicPr>
          <p:nvPr/>
        </p:nvPicPr>
        <p:blipFill>
          <a:blip r:embed="rId2"/>
          <a:stretch>
            <a:fillRect/>
          </a:stretch>
        </p:blipFill>
        <p:spPr>
          <a:xfrm>
            <a:off x="-43921" y="681941"/>
            <a:ext cx="12235921" cy="6638706"/>
          </a:xfrm>
          <a:prstGeom prst="rect">
            <a:avLst/>
          </a:prstGeom>
        </p:spPr>
      </p:pic>
      <p:sp>
        <p:nvSpPr>
          <p:cNvPr id="2" name="Cím 1"/>
          <p:cNvSpPr>
            <a:spLocks noGrp="1"/>
          </p:cNvSpPr>
          <p:nvPr>
            <p:ph type="title"/>
          </p:nvPr>
        </p:nvSpPr>
        <p:spPr>
          <a:xfrm>
            <a:off x="648419" y="-264603"/>
            <a:ext cx="10515600" cy="1325563"/>
          </a:xfrm>
        </p:spPr>
        <p:txBody>
          <a:bodyPr/>
          <a:lstStyle/>
          <a:p>
            <a:r>
              <a:rPr lang="hu-HU" dirty="0" smtClean="0"/>
              <a:t>Szűrési lehetőségek</a:t>
            </a:r>
            <a:endParaRPr lang="hu-HU" dirty="0"/>
          </a:p>
        </p:txBody>
      </p:sp>
    </p:spTree>
    <p:extLst>
      <p:ext uri="{BB962C8B-B14F-4D97-AF65-F5344CB8AC3E}">
        <p14:creationId xmlns:p14="http://schemas.microsoft.com/office/powerpoint/2010/main" val="24435655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41457"/>
            <a:ext cx="10515600" cy="1325563"/>
          </a:xfrm>
        </p:spPr>
        <p:txBody>
          <a:bodyPr/>
          <a:lstStyle/>
          <a:p>
            <a:r>
              <a:rPr lang="hu-HU" dirty="0" smtClean="0"/>
              <a:t>Képzés kiválasztása</a:t>
            </a:r>
            <a:endParaRPr lang="hu-HU" dirty="0"/>
          </a:p>
        </p:txBody>
      </p:sp>
      <p:sp>
        <p:nvSpPr>
          <p:cNvPr id="3" name="Tartalom helye 2"/>
          <p:cNvSpPr>
            <a:spLocks noGrp="1"/>
          </p:cNvSpPr>
          <p:nvPr>
            <p:ph idx="1"/>
          </p:nvPr>
        </p:nvSpPr>
        <p:spPr>
          <a:xfrm>
            <a:off x="838200" y="628592"/>
            <a:ext cx="10515600" cy="4351338"/>
          </a:xfrm>
        </p:spPr>
        <p:txBody>
          <a:bodyPr/>
          <a:lstStyle/>
          <a:p>
            <a:r>
              <a:rPr lang="hu-HU" dirty="0" smtClean="0"/>
              <a:t>Egy példán keresztül vezessük végig a képzés kiválasztásakor használható funkciókat:</a:t>
            </a:r>
            <a:endParaRPr lang="hu-HU" dirty="0"/>
          </a:p>
        </p:txBody>
      </p:sp>
      <p:pic>
        <p:nvPicPr>
          <p:cNvPr id="4" name="Kép 3"/>
          <p:cNvPicPr>
            <a:picLocks noChangeAspect="1"/>
          </p:cNvPicPr>
          <p:nvPr/>
        </p:nvPicPr>
        <p:blipFill>
          <a:blip r:embed="rId2"/>
          <a:stretch>
            <a:fillRect/>
          </a:stretch>
        </p:blipFill>
        <p:spPr>
          <a:xfrm>
            <a:off x="1143396" y="1504605"/>
            <a:ext cx="8823489" cy="4787654"/>
          </a:xfrm>
          <a:prstGeom prst="rect">
            <a:avLst/>
          </a:prstGeom>
        </p:spPr>
      </p:pic>
      <p:sp>
        <p:nvSpPr>
          <p:cNvPr id="5" name="Jobbra nyíl 4"/>
          <p:cNvSpPr/>
          <p:nvPr/>
        </p:nvSpPr>
        <p:spPr>
          <a:xfrm>
            <a:off x="7847215" y="5644342"/>
            <a:ext cx="515389" cy="30563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Szövegdoboz 5"/>
          <p:cNvSpPr txBox="1"/>
          <p:nvPr/>
        </p:nvSpPr>
        <p:spPr>
          <a:xfrm>
            <a:off x="8429105" y="5483276"/>
            <a:ext cx="3050771" cy="646331"/>
          </a:xfrm>
          <a:prstGeom prst="rect">
            <a:avLst/>
          </a:prstGeom>
          <a:noFill/>
        </p:spPr>
        <p:txBody>
          <a:bodyPr wrap="square" rtlCol="0">
            <a:spAutoFit/>
          </a:bodyPr>
          <a:lstStyle/>
          <a:p>
            <a:r>
              <a:rPr lang="hu-HU" dirty="0" smtClean="0"/>
              <a:t>Ide kattintva megnézhetjük a képzés leírását</a:t>
            </a:r>
            <a:endParaRPr lang="hu-HU" dirty="0"/>
          </a:p>
        </p:txBody>
      </p:sp>
    </p:spTree>
    <p:extLst>
      <p:ext uri="{BB962C8B-B14F-4D97-AF65-F5344CB8AC3E}">
        <p14:creationId xmlns:p14="http://schemas.microsoft.com/office/powerpoint/2010/main" val="1538684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24831"/>
            <a:ext cx="10515600" cy="1325563"/>
          </a:xfrm>
        </p:spPr>
        <p:txBody>
          <a:bodyPr/>
          <a:lstStyle/>
          <a:p>
            <a:r>
              <a:rPr lang="hu-HU" dirty="0" smtClean="0"/>
              <a:t>Amire érdemes figyelni</a:t>
            </a:r>
            <a:endParaRPr lang="hu-HU" dirty="0"/>
          </a:p>
        </p:txBody>
      </p:sp>
      <p:pic>
        <p:nvPicPr>
          <p:cNvPr id="4" name="Tartalom helye 3"/>
          <p:cNvPicPr>
            <a:picLocks noGrp="1" noChangeAspect="1"/>
          </p:cNvPicPr>
          <p:nvPr>
            <p:ph idx="1"/>
          </p:nvPr>
        </p:nvPicPr>
        <p:blipFill>
          <a:blip r:embed="rId2"/>
          <a:stretch>
            <a:fillRect/>
          </a:stretch>
        </p:blipFill>
        <p:spPr>
          <a:xfrm>
            <a:off x="135411" y="728662"/>
            <a:ext cx="11218389" cy="6095677"/>
          </a:xfrm>
          <a:prstGeom prst="rect">
            <a:avLst/>
          </a:prstGeom>
        </p:spPr>
      </p:pic>
      <p:sp>
        <p:nvSpPr>
          <p:cNvPr id="5" name="Jobbra nyíl 4"/>
          <p:cNvSpPr/>
          <p:nvPr/>
        </p:nvSpPr>
        <p:spPr>
          <a:xfrm>
            <a:off x="7963593" y="4106487"/>
            <a:ext cx="714894" cy="21613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Szövegdoboz 5"/>
          <p:cNvSpPr txBox="1"/>
          <p:nvPr/>
        </p:nvSpPr>
        <p:spPr>
          <a:xfrm>
            <a:off x="8736676" y="3965171"/>
            <a:ext cx="3308466" cy="1200329"/>
          </a:xfrm>
          <a:prstGeom prst="rect">
            <a:avLst/>
          </a:prstGeom>
          <a:noFill/>
        </p:spPr>
        <p:txBody>
          <a:bodyPr wrap="square" rtlCol="0">
            <a:spAutoFit/>
          </a:bodyPr>
          <a:lstStyle/>
          <a:p>
            <a:r>
              <a:rPr lang="hu-HU" dirty="0" smtClean="0"/>
              <a:t>Kinek szól a képzés?</a:t>
            </a:r>
          </a:p>
          <a:p>
            <a:r>
              <a:rPr lang="hu-HU" dirty="0" smtClean="0"/>
              <a:t>(lehet specifikus célcsoport is vagy csak vezetőknek szóló képzés is)</a:t>
            </a:r>
            <a:endParaRPr lang="hu-HU" dirty="0"/>
          </a:p>
        </p:txBody>
      </p:sp>
      <p:sp>
        <p:nvSpPr>
          <p:cNvPr id="7" name="Jobbra nyíl 6"/>
          <p:cNvSpPr/>
          <p:nvPr/>
        </p:nvSpPr>
        <p:spPr>
          <a:xfrm>
            <a:off x="8395855" y="1504604"/>
            <a:ext cx="640080" cy="32419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Lefelé nyíl 7"/>
          <p:cNvSpPr/>
          <p:nvPr/>
        </p:nvSpPr>
        <p:spPr>
          <a:xfrm>
            <a:off x="4414058" y="1820487"/>
            <a:ext cx="224444" cy="24938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Szövegdoboz 8"/>
          <p:cNvSpPr txBox="1"/>
          <p:nvPr/>
        </p:nvSpPr>
        <p:spPr>
          <a:xfrm>
            <a:off x="9135687" y="1482036"/>
            <a:ext cx="1521229" cy="369332"/>
          </a:xfrm>
          <a:prstGeom prst="rect">
            <a:avLst/>
          </a:prstGeom>
          <a:noFill/>
        </p:spPr>
        <p:txBody>
          <a:bodyPr wrap="square" rtlCol="0">
            <a:spAutoFit/>
          </a:bodyPr>
          <a:lstStyle/>
          <a:p>
            <a:r>
              <a:rPr lang="hu-HU" dirty="0" smtClean="0"/>
              <a:t>OH/NKE</a:t>
            </a:r>
            <a:endParaRPr lang="hu-HU" dirty="0"/>
          </a:p>
        </p:txBody>
      </p:sp>
      <p:sp>
        <p:nvSpPr>
          <p:cNvPr id="10" name="Szövegdoboz 9"/>
          <p:cNvSpPr txBox="1"/>
          <p:nvPr/>
        </p:nvSpPr>
        <p:spPr>
          <a:xfrm>
            <a:off x="3683049" y="2054225"/>
            <a:ext cx="2061556" cy="369332"/>
          </a:xfrm>
          <a:prstGeom prst="rect">
            <a:avLst/>
          </a:prstGeom>
          <a:noFill/>
        </p:spPr>
        <p:txBody>
          <a:bodyPr wrap="square" rtlCol="0">
            <a:spAutoFit/>
          </a:bodyPr>
          <a:lstStyle/>
          <a:p>
            <a:r>
              <a:rPr lang="hu-HU" dirty="0" smtClean="0"/>
              <a:t>Hány pontot ér?</a:t>
            </a:r>
            <a:endParaRPr lang="hu-HU" dirty="0"/>
          </a:p>
        </p:txBody>
      </p:sp>
    </p:spTree>
    <p:extLst>
      <p:ext uri="{BB962C8B-B14F-4D97-AF65-F5344CB8AC3E}">
        <p14:creationId xmlns:p14="http://schemas.microsoft.com/office/powerpoint/2010/main" val="10256443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24831"/>
            <a:ext cx="10515600" cy="1325563"/>
          </a:xfrm>
        </p:spPr>
        <p:txBody>
          <a:bodyPr/>
          <a:lstStyle/>
          <a:p>
            <a:r>
              <a:rPr lang="hu-HU" dirty="0" smtClean="0"/>
              <a:t>Hasznos gombok</a:t>
            </a:r>
            <a:endParaRPr lang="hu-HU" dirty="0"/>
          </a:p>
        </p:txBody>
      </p:sp>
      <p:sp>
        <p:nvSpPr>
          <p:cNvPr id="3" name="Tartalom helye 2"/>
          <p:cNvSpPr>
            <a:spLocks noGrp="1"/>
          </p:cNvSpPr>
          <p:nvPr>
            <p:ph idx="1"/>
          </p:nvPr>
        </p:nvSpPr>
        <p:spPr>
          <a:xfrm>
            <a:off x="904702" y="620279"/>
            <a:ext cx="11007436" cy="4351338"/>
          </a:xfrm>
        </p:spPr>
        <p:txBody>
          <a:bodyPr/>
          <a:lstStyle/>
          <a:p>
            <a:r>
              <a:rPr lang="hu-HU" dirty="0" smtClean="0"/>
              <a:t>MEGJELÖLÖM és NEM ÉRDEKEL gomb</a:t>
            </a:r>
          </a:p>
          <a:p>
            <a:r>
              <a:rPr lang="hu-HU" dirty="0" smtClean="0"/>
              <a:t>Ezek a gombok csak a válogatást segítik elő, ezt csak a felhasználó látja.</a:t>
            </a:r>
            <a:endParaRPr lang="hu-HU" dirty="0"/>
          </a:p>
        </p:txBody>
      </p:sp>
      <p:pic>
        <p:nvPicPr>
          <p:cNvPr id="5" name="Kép 4"/>
          <p:cNvPicPr>
            <a:picLocks noChangeAspect="1"/>
          </p:cNvPicPr>
          <p:nvPr/>
        </p:nvPicPr>
        <p:blipFill>
          <a:blip r:embed="rId2"/>
          <a:stretch>
            <a:fillRect/>
          </a:stretch>
        </p:blipFill>
        <p:spPr>
          <a:xfrm>
            <a:off x="1310231" y="1646517"/>
            <a:ext cx="9155493" cy="4981736"/>
          </a:xfrm>
          <a:prstGeom prst="rect">
            <a:avLst/>
          </a:prstGeom>
        </p:spPr>
      </p:pic>
    </p:spTree>
    <p:extLst>
      <p:ext uri="{BB962C8B-B14F-4D97-AF65-F5344CB8AC3E}">
        <p14:creationId xmlns:p14="http://schemas.microsoft.com/office/powerpoint/2010/main" val="224895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49770"/>
            <a:ext cx="10515600" cy="1325563"/>
          </a:xfrm>
        </p:spPr>
        <p:txBody>
          <a:bodyPr/>
          <a:lstStyle/>
          <a:p>
            <a:r>
              <a:rPr lang="hu-HU" dirty="0" smtClean="0"/>
              <a:t>Megjelölt képzések</a:t>
            </a:r>
            <a:endParaRPr lang="hu-HU" dirty="0"/>
          </a:p>
        </p:txBody>
      </p:sp>
      <p:sp>
        <p:nvSpPr>
          <p:cNvPr id="3" name="Tartalom helye 2"/>
          <p:cNvSpPr>
            <a:spLocks noGrp="1"/>
          </p:cNvSpPr>
          <p:nvPr>
            <p:ph idx="1"/>
          </p:nvPr>
        </p:nvSpPr>
        <p:spPr>
          <a:xfrm>
            <a:off x="838200" y="664897"/>
            <a:ext cx="10515600" cy="4351338"/>
          </a:xfrm>
        </p:spPr>
        <p:txBody>
          <a:bodyPr/>
          <a:lstStyle/>
          <a:p>
            <a:r>
              <a:rPr lang="hu-HU" dirty="0" smtClean="0"/>
              <a:t>A megjelölt képzéseket egy helyen a KÍVÁNSÁGLISTA menüpont alatt lehet megtekinteni.</a:t>
            </a:r>
            <a:endParaRPr lang="hu-HU" dirty="0"/>
          </a:p>
        </p:txBody>
      </p:sp>
      <p:pic>
        <p:nvPicPr>
          <p:cNvPr id="5" name="Kép 4"/>
          <p:cNvPicPr>
            <a:picLocks noChangeAspect="1"/>
          </p:cNvPicPr>
          <p:nvPr/>
        </p:nvPicPr>
        <p:blipFill>
          <a:blip r:embed="rId2"/>
          <a:stretch>
            <a:fillRect/>
          </a:stretch>
        </p:blipFill>
        <p:spPr>
          <a:xfrm>
            <a:off x="1138017" y="1505727"/>
            <a:ext cx="9859722" cy="5352273"/>
          </a:xfrm>
          <a:prstGeom prst="rect">
            <a:avLst/>
          </a:prstGeom>
        </p:spPr>
      </p:pic>
    </p:spTree>
    <p:extLst>
      <p:ext uri="{BB962C8B-B14F-4D97-AF65-F5344CB8AC3E}">
        <p14:creationId xmlns:p14="http://schemas.microsoft.com/office/powerpoint/2010/main" val="1623465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233391"/>
            <a:ext cx="10515600" cy="1325563"/>
          </a:xfrm>
        </p:spPr>
        <p:txBody>
          <a:bodyPr/>
          <a:lstStyle/>
          <a:p>
            <a:r>
              <a:rPr lang="hu-HU" dirty="0" smtClean="0"/>
              <a:t>Igényelt képzések</a:t>
            </a:r>
            <a:endParaRPr lang="hu-HU" dirty="0"/>
          </a:p>
        </p:txBody>
      </p:sp>
      <p:sp>
        <p:nvSpPr>
          <p:cNvPr id="3" name="Tartalom helye 2"/>
          <p:cNvSpPr>
            <a:spLocks noGrp="1"/>
          </p:cNvSpPr>
          <p:nvPr>
            <p:ph idx="1"/>
          </p:nvPr>
        </p:nvSpPr>
        <p:spPr>
          <a:xfrm>
            <a:off x="838200" y="744971"/>
            <a:ext cx="10515600" cy="4351338"/>
          </a:xfrm>
        </p:spPr>
        <p:txBody>
          <a:bodyPr/>
          <a:lstStyle/>
          <a:p>
            <a:pPr algn="just"/>
            <a:r>
              <a:rPr lang="hu-HU" smtClean="0"/>
              <a:t>Ha </a:t>
            </a:r>
            <a:r>
              <a:rPr lang="hu-HU" dirty="0" smtClean="0"/>
              <a:t>valamely programot be szeretnénk illeszteni a tervünkbe, akkor az alábbi gombbal tehetjük ezt meg.</a:t>
            </a:r>
          </a:p>
          <a:p>
            <a:pPr algn="just"/>
            <a:r>
              <a:rPr lang="hu-HU" dirty="0" smtClean="0"/>
              <a:t>FONTOS! Képzéseket csak a közvetlen vezető egyetértésével lehet igényelni! Ez azt jelenti, hogy az Igénylés funkciót csak a felettes vezetővel történt egyeztetés UTÁN lehet használni.</a:t>
            </a:r>
            <a:endParaRPr lang="hu-HU" dirty="0"/>
          </a:p>
        </p:txBody>
      </p:sp>
      <p:pic>
        <p:nvPicPr>
          <p:cNvPr id="4" name="Kép 3"/>
          <p:cNvPicPr>
            <a:picLocks noChangeAspect="1"/>
          </p:cNvPicPr>
          <p:nvPr/>
        </p:nvPicPr>
        <p:blipFill>
          <a:blip r:embed="rId2"/>
          <a:stretch>
            <a:fillRect/>
          </a:stretch>
        </p:blipFill>
        <p:spPr>
          <a:xfrm>
            <a:off x="680121" y="3399706"/>
            <a:ext cx="10831757" cy="3099636"/>
          </a:xfrm>
          <a:prstGeom prst="rect">
            <a:avLst/>
          </a:prstGeom>
        </p:spPr>
      </p:pic>
    </p:spTree>
    <p:extLst>
      <p:ext uri="{BB962C8B-B14F-4D97-AF65-F5344CB8AC3E}">
        <p14:creationId xmlns:p14="http://schemas.microsoft.com/office/powerpoint/2010/main" val="3382205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Általános tudnivalók</a:t>
            </a:r>
            <a:endParaRPr lang="hu-HU" dirty="0"/>
          </a:p>
        </p:txBody>
      </p:sp>
      <p:sp>
        <p:nvSpPr>
          <p:cNvPr id="3" name="Tartalom helye 2"/>
          <p:cNvSpPr>
            <a:spLocks noGrp="1"/>
          </p:cNvSpPr>
          <p:nvPr>
            <p:ph idx="1"/>
          </p:nvPr>
        </p:nvSpPr>
        <p:spPr/>
        <p:txBody>
          <a:bodyPr>
            <a:normAutofit/>
          </a:bodyPr>
          <a:lstStyle/>
          <a:p>
            <a:pPr algn="just"/>
            <a:r>
              <a:rPr lang="hu-HU" dirty="0"/>
              <a:t>A kormánytisztviselő továbbképzési kötelezettsége a próbaidő leteltét követő napon kezdődik. Ha </a:t>
            </a:r>
            <a:r>
              <a:rPr lang="hu-HU" dirty="0" smtClean="0"/>
              <a:t>– a Kit. által meghatározott esetekben </a:t>
            </a:r>
            <a:r>
              <a:rPr lang="hu-HU" dirty="0"/>
              <a:t>–</a:t>
            </a:r>
            <a:r>
              <a:rPr lang="hu-HU" dirty="0" smtClean="0"/>
              <a:t> próbaidő </a:t>
            </a:r>
            <a:r>
              <a:rPr lang="hu-HU" dirty="0"/>
              <a:t>kikötésére nem kerül sor, a továbbképzési kötelezettség a jogviszony létesítésének napján kezdődik</a:t>
            </a:r>
            <a:r>
              <a:rPr lang="hu-HU" dirty="0" smtClean="0"/>
              <a:t>.</a:t>
            </a:r>
          </a:p>
          <a:p>
            <a:pPr algn="just"/>
            <a:r>
              <a:rPr lang="hu-HU" dirty="0" smtClean="0"/>
              <a:t>A </a:t>
            </a:r>
            <a:r>
              <a:rPr lang="hu-HU" dirty="0"/>
              <a:t>kormánytisztviselő továbbképzése </a:t>
            </a:r>
            <a:r>
              <a:rPr lang="hu-HU" b="1" dirty="0"/>
              <a:t>tervszerűen, továbbképzési tervek alapján</a:t>
            </a:r>
            <a:r>
              <a:rPr lang="hu-HU" dirty="0"/>
              <a:t> történik.</a:t>
            </a:r>
          </a:p>
          <a:p>
            <a:pPr algn="just"/>
            <a:r>
              <a:rPr lang="hu-HU" dirty="0"/>
              <a:t>A </a:t>
            </a:r>
            <a:r>
              <a:rPr lang="hu-HU" b="1" dirty="0"/>
              <a:t>továbbképzési tervek </a:t>
            </a:r>
            <a:r>
              <a:rPr lang="hu-HU" dirty="0"/>
              <a:t>tartalmazzák a tanulmányi kötelezettség teljesítésének alapjául szolgáló közszolgálati és belső továbbképzési programokat, melyek év közben módosíthatók.</a:t>
            </a:r>
          </a:p>
          <a:p>
            <a:endParaRPr lang="hu-HU" dirty="0"/>
          </a:p>
        </p:txBody>
      </p:sp>
    </p:spTree>
    <p:extLst>
      <p:ext uri="{BB962C8B-B14F-4D97-AF65-F5344CB8AC3E}">
        <p14:creationId xmlns:p14="http://schemas.microsoft.com/office/powerpoint/2010/main" val="4104202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299109"/>
            <a:ext cx="10515600" cy="1325563"/>
          </a:xfrm>
        </p:spPr>
        <p:txBody>
          <a:bodyPr/>
          <a:lstStyle/>
          <a:p>
            <a:r>
              <a:rPr lang="hu-HU" dirty="0" smtClean="0"/>
              <a:t>Igényelt képzések</a:t>
            </a:r>
            <a:endParaRPr lang="hu-HU" dirty="0"/>
          </a:p>
        </p:txBody>
      </p:sp>
      <p:sp>
        <p:nvSpPr>
          <p:cNvPr id="3" name="Tartalom helye 2"/>
          <p:cNvSpPr>
            <a:spLocks noGrp="1"/>
          </p:cNvSpPr>
          <p:nvPr>
            <p:ph idx="1"/>
          </p:nvPr>
        </p:nvSpPr>
        <p:spPr>
          <a:xfrm>
            <a:off x="838200" y="730070"/>
            <a:ext cx="10515600" cy="4351338"/>
          </a:xfrm>
        </p:spPr>
        <p:txBody>
          <a:bodyPr/>
          <a:lstStyle/>
          <a:p>
            <a:r>
              <a:rPr lang="hu-HU" dirty="0" smtClean="0"/>
              <a:t>Az IGÉNYLÉS gomb megnyomása után a képzés megjelenik az Igényelt képzések menüpont alatt</a:t>
            </a:r>
            <a:endParaRPr lang="hu-HU" dirty="0"/>
          </a:p>
        </p:txBody>
      </p:sp>
      <p:pic>
        <p:nvPicPr>
          <p:cNvPr id="4" name="Kép 3"/>
          <p:cNvPicPr>
            <a:picLocks noChangeAspect="1"/>
          </p:cNvPicPr>
          <p:nvPr/>
        </p:nvPicPr>
        <p:blipFill>
          <a:blip r:embed="rId2"/>
          <a:stretch>
            <a:fillRect/>
          </a:stretch>
        </p:blipFill>
        <p:spPr>
          <a:xfrm>
            <a:off x="1253140" y="1595888"/>
            <a:ext cx="9347068" cy="5064216"/>
          </a:xfrm>
          <a:prstGeom prst="rect">
            <a:avLst/>
          </a:prstGeom>
        </p:spPr>
      </p:pic>
    </p:spTree>
    <p:extLst>
      <p:ext uri="{BB962C8B-B14F-4D97-AF65-F5344CB8AC3E}">
        <p14:creationId xmlns:p14="http://schemas.microsoft.com/office/powerpoint/2010/main" val="4157802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281856"/>
            <a:ext cx="10515600" cy="1325563"/>
          </a:xfrm>
        </p:spPr>
        <p:txBody>
          <a:bodyPr/>
          <a:lstStyle/>
          <a:p>
            <a:r>
              <a:rPr lang="hu-HU" dirty="0" smtClean="0"/>
              <a:t>Igényelt képzések</a:t>
            </a:r>
            <a:endParaRPr lang="hu-HU" dirty="0"/>
          </a:p>
        </p:txBody>
      </p:sp>
      <p:sp>
        <p:nvSpPr>
          <p:cNvPr id="3" name="Tartalom helye 2"/>
          <p:cNvSpPr>
            <a:spLocks noGrp="1"/>
          </p:cNvSpPr>
          <p:nvPr>
            <p:ph idx="1"/>
          </p:nvPr>
        </p:nvSpPr>
        <p:spPr>
          <a:xfrm>
            <a:off x="838200" y="609301"/>
            <a:ext cx="10515600" cy="4351338"/>
          </a:xfrm>
        </p:spPr>
        <p:txBody>
          <a:bodyPr/>
          <a:lstStyle/>
          <a:p>
            <a:r>
              <a:rPr lang="hu-HU" dirty="0" smtClean="0"/>
              <a:t>Az alábbi menüpontban is megjelennek az igényelt képzések:</a:t>
            </a:r>
          </a:p>
          <a:p>
            <a:pPr marL="0" indent="0">
              <a:buNone/>
            </a:pPr>
            <a:endParaRPr lang="hu-HU" dirty="0"/>
          </a:p>
        </p:txBody>
      </p:sp>
      <p:pic>
        <p:nvPicPr>
          <p:cNvPr id="4" name="Kép 3"/>
          <p:cNvPicPr>
            <a:picLocks noChangeAspect="1"/>
          </p:cNvPicPr>
          <p:nvPr/>
        </p:nvPicPr>
        <p:blipFill>
          <a:blip r:embed="rId2"/>
          <a:stretch>
            <a:fillRect/>
          </a:stretch>
        </p:blipFill>
        <p:spPr>
          <a:xfrm>
            <a:off x="838199" y="1043707"/>
            <a:ext cx="10398687" cy="5636468"/>
          </a:xfrm>
          <a:prstGeom prst="rect">
            <a:avLst/>
          </a:prstGeom>
        </p:spPr>
      </p:pic>
    </p:spTree>
    <p:extLst>
      <p:ext uri="{BB962C8B-B14F-4D97-AF65-F5344CB8AC3E}">
        <p14:creationId xmlns:p14="http://schemas.microsoft.com/office/powerpoint/2010/main" val="2796331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273230"/>
            <a:ext cx="10515600" cy="1325563"/>
          </a:xfrm>
        </p:spPr>
        <p:txBody>
          <a:bodyPr/>
          <a:lstStyle/>
          <a:p>
            <a:r>
              <a:rPr lang="hu-HU" dirty="0" smtClean="0"/>
              <a:t>Igényelt képzések felvétele</a:t>
            </a:r>
            <a:endParaRPr lang="hu-HU" dirty="0"/>
          </a:p>
        </p:txBody>
      </p:sp>
      <p:pic>
        <p:nvPicPr>
          <p:cNvPr id="4" name="Kép 3"/>
          <p:cNvPicPr>
            <a:picLocks noChangeAspect="1"/>
          </p:cNvPicPr>
          <p:nvPr/>
        </p:nvPicPr>
        <p:blipFill>
          <a:blip r:embed="rId2"/>
          <a:stretch>
            <a:fillRect/>
          </a:stretch>
        </p:blipFill>
        <p:spPr>
          <a:xfrm>
            <a:off x="1026887" y="2398137"/>
            <a:ext cx="8432368" cy="4648549"/>
          </a:xfrm>
          <a:prstGeom prst="rect">
            <a:avLst/>
          </a:prstGeom>
        </p:spPr>
      </p:pic>
      <p:sp>
        <p:nvSpPr>
          <p:cNvPr id="3" name="Tartalom helye 2"/>
          <p:cNvSpPr>
            <a:spLocks noGrp="1"/>
          </p:cNvSpPr>
          <p:nvPr>
            <p:ph idx="1"/>
          </p:nvPr>
        </p:nvSpPr>
        <p:spPr>
          <a:xfrm>
            <a:off x="838200" y="626553"/>
            <a:ext cx="10515600" cy="4351338"/>
          </a:xfrm>
        </p:spPr>
        <p:txBody>
          <a:bodyPr/>
          <a:lstStyle/>
          <a:p>
            <a:r>
              <a:rPr lang="hu-HU" sz="1800" dirty="0" smtClean="0"/>
              <a:t>Az Igényelt képzések a képzésszervezőhöz futnak be, egyszerre a nap végén, így azok felvétele legelőször másnap történhet meg.</a:t>
            </a:r>
          </a:p>
          <a:p>
            <a:r>
              <a:rPr lang="hu-HU" sz="1800" dirty="0" smtClean="0"/>
              <a:t>A képzések felvétele egyesével, manuálisan történik, így a létszámra való tekintettel mindenki </a:t>
            </a:r>
            <a:r>
              <a:rPr lang="hu-HU" sz="1800" smtClean="0"/>
              <a:t>türelmét szeretnénk </a:t>
            </a:r>
            <a:r>
              <a:rPr lang="hu-HU" sz="1800" dirty="0" smtClean="0"/>
              <a:t>kérni.</a:t>
            </a:r>
          </a:p>
          <a:p>
            <a:r>
              <a:rPr lang="hu-HU" sz="1800" dirty="0" smtClean="0"/>
              <a:t>Ha az igényelt képzés felvételre került, akkor ez fog megjelenni a felületen: (valamint az értesítések közt is látszani fog a kis csengő ikonnál)</a:t>
            </a:r>
          </a:p>
          <a:p>
            <a:endParaRPr lang="hu-HU" dirty="0"/>
          </a:p>
        </p:txBody>
      </p:sp>
      <p:sp>
        <p:nvSpPr>
          <p:cNvPr id="5" name="Ellipszis 4"/>
          <p:cNvSpPr/>
          <p:nvPr/>
        </p:nvSpPr>
        <p:spPr>
          <a:xfrm>
            <a:off x="7214010" y="5849242"/>
            <a:ext cx="1535502" cy="94890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645205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238724"/>
            <a:ext cx="10515600" cy="1325563"/>
          </a:xfrm>
        </p:spPr>
        <p:txBody>
          <a:bodyPr/>
          <a:lstStyle/>
          <a:p>
            <a:r>
              <a:rPr lang="hu-HU" dirty="0" smtClean="0"/>
              <a:t>Felvett képzések</a:t>
            </a:r>
            <a:endParaRPr lang="hu-HU" dirty="0"/>
          </a:p>
        </p:txBody>
      </p:sp>
      <p:sp>
        <p:nvSpPr>
          <p:cNvPr id="3" name="Tartalom helye 2"/>
          <p:cNvSpPr>
            <a:spLocks noGrp="1"/>
          </p:cNvSpPr>
          <p:nvPr>
            <p:ph idx="1"/>
          </p:nvPr>
        </p:nvSpPr>
        <p:spPr>
          <a:xfrm>
            <a:off x="838200" y="686938"/>
            <a:ext cx="11353800" cy="4351338"/>
          </a:xfrm>
        </p:spPr>
        <p:txBody>
          <a:bodyPr/>
          <a:lstStyle/>
          <a:p>
            <a:r>
              <a:rPr lang="hu-HU" dirty="0" smtClean="0"/>
              <a:t>Ha a képzésfelvétel megtörtént, akkor a TANULÁS -&gt; PROGRAMOK ÉS VIZSGÁK menüpontban meg fognak jelenni a képzések:</a:t>
            </a:r>
            <a:endParaRPr lang="hu-HU" dirty="0"/>
          </a:p>
        </p:txBody>
      </p:sp>
      <p:pic>
        <p:nvPicPr>
          <p:cNvPr id="4" name="Kép 3"/>
          <p:cNvPicPr>
            <a:picLocks noChangeAspect="1"/>
          </p:cNvPicPr>
          <p:nvPr/>
        </p:nvPicPr>
        <p:blipFill>
          <a:blip r:embed="rId2"/>
          <a:stretch>
            <a:fillRect/>
          </a:stretch>
        </p:blipFill>
        <p:spPr>
          <a:xfrm>
            <a:off x="1638782" y="1716659"/>
            <a:ext cx="8091814" cy="4392578"/>
          </a:xfrm>
          <a:prstGeom prst="rect">
            <a:avLst/>
          </a:prstGeom>
        </p:spPr>
      </p:pic>
      <p:sp>
        <p:nvSpPr>
          <p:cNvPr id="5" name="Ellipszis 4"/>
          <p:cNvSpPr/>
          <p:nvPr/>
        </p:nvSpPr>
        <p:spPr>
          <a:xfrm>
            <a:off x="2803585" y="3597215"/>
            <a:ext cx="2070340" cy="8798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580753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Változások az előző évekhez képest</a:t>
            </a:r>
            <a:endParaRPr lang="hu-HU" dirty="0"/>
          </a:p>
        </p:txBody>
      </p:sp>
      <p:graphicFrame>
        <p:nvGraphicFramePr>
          <p:cNvPr id="7" name="Tartalom helye 6"/>
          <p:cNvGraphicFramePr>
            <a:graphicFrameLocks noGrp="1"/>
          </p:cNvGraphicFramePr>
          <p:nvPr>
            <p:ph idx="1"/>
            <p:extLst>
              <p:ext uri="{D42A27DB-BD31-4B8C-83A1-F6EECF244321}">
                <p14:modId xmlns:p14="http://schemas.microsoft.com/office/powerpoint/2010/main" val="4258842338"/>
              </p:ext>
            </p:extLst>
          </p:nvPr>
        </p:nvGraphicFramePr>
        <p:xfrm>
          <a:off x="838200" y="1825625"/>
          <a:ext cx="10515600" cy="17526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43769193"/>
                    </a:ext>
                  </a:extLst>
                </a:gridCol>
                <a:gridCol w="5257800">
                  <a:extLst>
                    <a:ext uri="{9D8B030D-6E8A-4147-A177-3AD203B41FA5}">
                      <a16:colId xmlns:a16="http://schemas.microsoft.com/office/drawing/2014/main" val="1375929390"/>
                    </a:ext>
                  </a:extLst>
                </a:gridCol>
              </a:tblGrid>
              <a:tr h="370840">
                <a:tc>
                  <a:txBody>
                    <a:bodyPr/>
                    <a:lstStyle/>
                    <a:p>
                      <a:r>
                        <a:rPr lang="hu-HU" dirty="0" smtClean="0"/>
                        <a:t>Régi rendszer</a:t>
                      </a:r>
                      <a:endParaRPr lang="hu-HU" dirty="0"/>
                    </a:p>
                  </a:txBody>
                  <a:tcPr/>
                </a:tc>
                <a:tc>
                  <a:txBody>
                    <a:bodyPr/>
                    <a:lstStyle/>
                    <a:p>
                      <a:r>
                        <a:rPr lang="hu-HU" dirty="0" smtClean="0"/>
                        <a:t>Új rendszer</a:t>
                      </a:r>
                      <a:endParaRPr lang="hu-HU" dirty="0"/>
                    </a:p>
                  </a:txBody>
                  <a:tcPr/>
                </a:tc>
                <a:extLst>
                  <a:ext uri="{0D108BD9-81ED-4DB2-BD59-A6C34878D82A}">
                    <a16:rowId xmlns:a16="http://schemas.microsoft.com/office/drawing/2014/main" val="130612042"/>
                  </a:ext>
                </a:extLst>
              </a:tr>
              <a:tr h="370840">
                <a:tc>
                  <a:txBody>
                    <a:bodyPr/>
                    <a:lstStyle/>
                    <a:p>
                      <a:r>
                        <a:rPr lang="hu-HU" dirty="0" smtClean="0"/>
                        <a:t>4 éves továbbképzési ciklus</a:t>
                      </a:r>
                      <a:endParaRPr lang="hu-HU" dirty="0"/>
                    </a:p>
                  </a:txBody>
                  <a:tcPr/>
                </a:tc>
                <a:tc>
                  <a:txBody>
                    <a:bodyPr/>
                    <a:lstStyle/>
                    <a:p>
                      <a:r>
                        <a:rPr lang="hu-HU" dirty="0" smtClean="0"/>
                        <a:t>1 éves továbbképzési ciklus</a:t>
                      </a:r>
                      <a:endParaRPr lang="hu-HU" dirty="0"/>
                    </a:p>
                  </a:txBody>
                  <a:tcPr/>
                </a:tc>
                <a:extLst>
                  <a:ext uri="{0D108BD9-81ED-4DB2-BD59-A6C34878D82A}">
                    <a16:rowId xmlns:a16="http://schemas.microsoft.com/office/drawing/2014/main" val="3396476139"/>
                  </a:ext>
                </a:extLst>
              </a:tr>
              <a:tr h="370840">
                <a:tc>
                  <a:txBody>
                    <a:bodyPr/>
                    <a:lstStyle/>
                    <a:p>
                      <a:r>
                        <a:rPr lang="hu-HU" dirty="0" smtClean="0"/>
                        <a:t>128/64 kredit teljesítendő a 4 éves ciklus alatt</a:t>
                      </a:r>
                      <a:endParaRPr lang="hu-HU" dirty="0"/>
                    </a:p>
                  </a:txBody>
                  <a:tcPr/>
                </a:tc>
                <a:tc>
                  <a:txBody>
                    <a:bodyPr/>
                    <a:lstStyle/>
                    <a:p>
                      <a:r>
                        <a:rPr lang="hu-HU" dirty="0" smtClean="0"/>
                        <a:t>Min. 16 </a:t>
                      </a:r>
                      <a:r>
                        <a:rPr lang="hu-HU" dirty="0" err="1" smtClean="0"/>
                        <a:t>max</a:t>
                      </a:r>
                      <a:r>
                        <a:rPr lang="hu-HU" dirty="0" smtClean="0"/>
                        <a:t>.</a:t>
                      </a:r>
                      <a:r>
                        <a:rPr lang="hu-HU" baseline="0" dirty="0" smtClean="0"/>
                        <a:t> 40 kredit teljesítendő az 1 éves ciklus alatt</a:t>
                      </a:r>
                      <a:endParaRPr lang="hu-HU" dirty="0"/>
                    </a:p>
                  </a:txBody>
                  <a:tcPr/>
                </a:tc>
                <a:extLst>
                  <a:ext uri="{0D108BD9-81ED-4DB2-BD59-A6C34878D82A}">
                    <a16:rowId xmlns:a16="http://schemas.microsoft.com/office/drawing/2014/main" val="62028539"/>
                  </a:ext>
                </a:extLst>
              </a:tr>
              <a:tr h="370840">
                <a:tc>
                  <a:txBody>
                    <a:bodyPr/>
                    <a:lstStyle/>
                    <a:p>
                      <a:r>
                        <a:rPr lang="hu-HU" dirty="0" smtClean="0"/>
                        <a:t>A kreditek 25</a:t>
                      </a:r>
                      <a:r>
                        <a:rPr lang="hu-HU" baseline="0" dirty="0" smtClean="0"/>
                        <a:t> %-a teljesíthető belső képzéssel</a:t>
                      </a:r>
                      <a:endParaRPr lang="hu-H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dirty="0" smtClean="0"/>
                        <a:t>A kreditek 50</a:t>
                      </a:r>
                      <a:r>
                        <a:rPr lang="hu-HU" baseline="0" dirty="0" smtClean="0"/>
                        <a:t> %-a teljesíthető belső képzéssel</a:t>
                      </a:r>
                      <a:endParaRPr lang="hu-HU" dirty="0" smtClean="0"/>
                    </a:p>
                  </a:txBody>
                  <a:tcPr/>
                </a:tc>
                <a:extLst>
                  <a:ext uri="{0D108BD9-81ED-4DB2-BD59-A6C34878D82A}">
                    <a16:rowId xmlns:a16="http://schemas.microsoft.com/office/drawing/2014/main" val="3141594045"/>
                  </a:ext>
                </a:extLst>
              </a:tr>
            </a:tbl>
          </a:graphicData>
        </a:graphic>
      </p:graphicFrame>
      <p:graphicFrame>
        <p:nvGraphicFramePr>
          <p:cNvPr id="8" name="Táblázat 7"/>
          <p:cNvGraphicFramePr>
            <a:graphicFrameLocks noGrp="1"/>
          </p:cNvGraphicFramePr>
          <p:nvPr>
            <p:extLst>
              <p:ext uri="{D42A27DB-BD31-4B8C-83A1-F6EECF244321}">
                <p14:modId xmlns:p14="http://schemas.microsoft.com/office/powerpoint/2010/main" val="2804097004"/>
              </p:ext>
            </p:extLst>
          </p:nvPr>
        </p:nvGraphicFramePr>
        <p:xfrm>
          <a:off x="838200" y="3578225"/>
          <a:ext cx="10515600" cy="640080"/>
        </p:xfrm>
        <a:graphic>
          <a:graphicData uri="http://schemas.openxmlformats.org/drawingml/2006/table">
            <a:tbl>
              <a:tblPr>
                <a:tableStyleId>{5C22544A-7EE6-4342-B048-85BDC9FD1C3A}</a:tableStyleId>
              </a:tblPr>
              <a:tblGrid>
                <a:gridCol w="5257800">
                  <a:extLst>
                    <a:ext uri="{9D8B030D-6E8A-4147-A177-3AD203B41FA5}">
                      <a16:colId xmlns:a16="http://schemas.microsoft.com/office/drawing/2014/main" val="3743402792"/>
                    </a:ext>
                  </a:extLst>
                </a:gridCol>
                <a:gridCol w="5257800">
                  <a:extLst>
                    <a:ext uri="{9D8B030D-6E8A-4147-A177-3AD203B41FA5}">
                      <a16:colId xmlns:a16="http://schemas.microsoft.com/office/drawing/2014/main" val="667544772"/>
                    </a:ext>
                  </a:extLst>
                </a:gridCol>
              </a:tblGrid>
              <a:tr h="370840">
                <a:tc>
                  <a:txBody>
                    <a:bodyPr/>
                    <a:lstStyle/>
                    <a:p>
                      <a:r>
                        <a:rPr lang="hu-HU" dirty="0" err="1" smtClean="0"/>
                        <a:t>Átvihetők</a:t>
                      </a:r>
                      <a:r>
                        <a:rPr lang="hu-HU" baseline="0" dirty="0" smtClean="0"/>
                        <a:t> a teljesített plusz kreditek a következő évre</a:t>
                      </a:r>
                      <a:endParaRPr lang="hu-H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dirty="0" smtClean="0"/>
                        <a:t>Nem vihetők át</a:t>
                      </a:r>
                      <a:r>
                        <a:rPr lang="hu-HU" baseline="0" dirty="0" smtClean="0"/>
                        <a:t> a teljesített plusz kreditek a következő évre</a:t>
                      </a:r>
                      <a:endParaRPr lang="hu-HU" dirty="0"/>
                    </a:p>
                  </a:txBody>
                  <a:tcPr/>
                </a:tc>
                <a:extLst>
                  <a:ext uri="{0D108BD9-81ED-4DB2-BD59-A6C34878D82A}">
                    <a16:rowId xmlns:a16="http://schemas.microsoft.com/office/drawing/2014/main" val="2413675197"/>
                  </a:ext>
                </a:extLst>
              </a:tr>
            </a:tbl>
          </a:graphicData>
        </a:graphic>
      </p:graphicFrame>
      <p:sp>
        <p:nvSpPr>
          <p:cNvPr id="9" name="Szövegdoboz 8"/>
          <p:cNvSpPr txBox="1"/>
          <p:nvPr/>
        </p:nvSpPr>
        <p:spPr>
          <a:xfrm>
            <a:off x="838200" y="4320935"/>
            <a:ext cx="10056962" cy="369332"/>
          </a:xfrm>
          <a:prstGeom prst="rect">
            <a:avLst/>
          </a:prstGeom>
          <a:noFill/>
        </p:spPr>
        <p:txBody>
          <a:bodyPr wrap="square" rtlCol="0">
            <a:spAutoFit/>
          </a:bodyPr>
          <a:lstStyle/>
          <a:p>
            <a:r>
              <a:rPr lang="hu-HU" dirty="0" smtClean="0"/>
              <a:t>A tavalyi évben teljesített plusz pontok nem hozhatók át erre az évre, mindenki 0 kredittel indul!</a:t>
            </a:r>
            <a:endParaRPr lang="hu-HU" dirty="0"/>
          </a:p>
        </p:txBody>
      </p:sp>
    </p:spTree>
    <p:extLst>
      <p:ext uri="{BB962C8B-B14F-4D97-AF65-F5344CB8AC3E}">
        <p14:creationId xmlns:p14="http://schemas.microsoft.com/office/powerpoint/2010/main" val="509179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69713"/>
            <a:ext cx="10515600" cy="1325563"/>
          </a:xfrm>
        </p:spPr>
        <p:txBody>
          <a:bodyPr/>
          <a:lstStyle/>
          <a:p>
            <a:r>
              <a:rPr lang="hu-HU" dirty="0" smtClean="0"/>
              <a:t>Tudnivalók a tervezés megkezdése előtt</a:t>
            </a:r>
            <a:endParaRPr lang="hu-HU" dirty="0"/>
          </a:p>
        </p:txBody>
      </p:sp>
      <p:sp>
        <p:nvSpPr>
          <p:cNvPr id="3" name="Tartalom helye 2"/>
          <p:cNvSpPr>
            <a:spLocks noGrp="1"/>
          </p:cNvSpPr>
          <p:nvPr>
            <p:ph idx="1"/>
          </p:nvPr>
        </p:nvSpPr>
        <p:spPr>
          <a:xfrm>
            <a:off x="838200" y="966069"/>
            <a:ext cx="10515600" cy="5409212"/>
          </a:xfrm>
        </p:spPr>
        <p:txBody>
          <a:bodyPr>
            <a:normAutofit/>
          </a:bodyPr>
          <a:lstStyle/>
          <a:p>
            <a:pPr algn="just"/>
            <a:r>
              <a:rPr lang="hu-HU" dirty="0"/>
              <a:t>Az egyéni képzési terv elkészítéséhez szükséges a Probono regisztráció </a:t>
            </a:r>
            <a:r>
              <a:rPr lang="hu-HU" dirty="0" smtClean="0"/>
              <a:t>megléte: belépéskor minden kolléga regisztrálásra kerül a képzésszervező által.</a:t>
            </a:r>
            <a:endParaRPr lang="hu-HU" dirty="0"/>
          </a:p>
          <a:p>
            <a:pPr algn="just"/>
            <a:r>
              <a:rPr lang="hu-HU" dirty="0"/>
              <a:t>Az </a:t>
            </a:r>
            <a:r>
              <a:rPr lang="hu-HU" b="1" dirty="0"/>
              <a:t>adott </a:t>
            </a:r>
            <a:r>
              <a:rPr lang="hu-HU" b="1" dirty="0" smtClean="0"/>
              <a:t>évben teljesítendő </a:t>
            </a:r>
            <a:r>
              <a:rPr lang="hu-HU" b="1" dirty="0"/>
              <a:t>kreditek száma </a:t>
            </a:r>
            <a:r>
              <a:rPr lang="hu-HU" dirty="0"/>
              <a:t>az új Probono felületen a Tanulás-&gt;Programok és vizsgák-&gt;Pontjaim ablakban </a:t>
            </a:r>
            <a:r>
              <a:rPr lang="hu-HU" dirty="0" smtClean="0"/>
              <a:t>megtekinthető </a:t>
            </a:r>
          </a:p>
          <a:p>
            <a:pPr algn="just"/>
            <a:r>
              <a:rPr lang="hu-HU" dirty="0" smtClean="0"/>
              <a:t>A </a:t>
            </a:r>
            <a:r>
              <a:rPr lang="hu-HU" dirty="0"/>
              <a:t>szakvizsga kreditértéke beleszámít az éves teljesítendő kreditekbe (30 kredit). Amennyiben valaki a tavaszi vagy az őszi félévre már leadta a jelentkezését, az nagy valószínűséggel már megjelenik a felületén mint betervezett képzés. Ebben az esetben, ha nem kíván más képzést betervezni, kérem ezt jelezze Mesztegnyei Katának e-mailben, és egyéb teendője nincs</a:t>
            </a:r>
            <a:r>
              <a:rPr lang="hu-HU" dirty="0" smtClean="0"/>
              <a:t>.</a:t>
            </a:r>
            <a:endParaRPr lang="hu-HU" dirty="0"/>
          </a:p>
          <a:p>
            <a:endParaRPr lang="hu-HU" dirty="0"/>
          </a:p>
        </p:txBody>
      </p:sp>
    </p:spTree>
    <p:extLst>
      <p:ext uri="{BB962C8B-B14F-4D97-AF65-F5344CB8AC3E}">
        <p14:creationId xmlns:p14="http://schemas.microsoft.com/office/powerpoint/2010/main" val="3927231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t>Az Eszterházy Károly Egyetemtől jogutódlással átkerült és az  újonnan belépő kormánytisztviselők</a:t>
            </a:r>
          </a:p>
        </p:txBody>
      </p:sp>
      <p:sp>
        <p:nvSpPr>
          <p:cNvPr id="3" name="Tartalom helye 2"/>
          <p:cNvSpPr>
            <a:spLocks noGrp="1"/>
          </p:cNvSpPr>
          <p:nvPr>
            <p:ph idx="1"/>
          </p:nvPr>
        </p:nvSpPr>
        <p:spPr/>
        <p:txBody>
          <a:bodyPr/>
          <a:lstStyle/>
          <a:p>
            <a:r>
              <a:rPr lang="hu-HU" dirty="0"/>
              <a:t>Az Eszterházy Károly Egyetemtől jogutódlással átkerült, valamint az új belépő kollégák részére automatikusan betervezésre kerül(t) a 4 kötelező belső képzés, amely összesen 15 kreditet jelent.</a:t>
            </a:r>
          </a:p>
          <a:p>
            <a:r>
              <a:rPr lang="hu-HU" dirty="0"/>
              <a:t>Mivel a minimum a 16 kredit, így ezen felül egy képzés igénylése szükséges.</a:t>
            </a:r>
          </a:p>
        </p:txBody>
      </p:sp>
    </p:spTree>
    <p:extLst>
      <p:ext uri="{BB962C8B-B14F-4D97-AF65-F5344CB8AC3E}">
        <p14:creationId xmlns:p14="http://schemas.microsoft.com/office/powerpoint/2010/main" val="3301655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0 kreditet látok, mi lehet a gond?</a:t>
            </a:r>
            <a:endParaRPr lang="hu-HU" dirty="0"/>
          </a:p>
        </p:txBody>
      </p:sp>
      <p:sp>
        <p:nvSpPr>
          <p:cNvPr id="3" name="Tartalom helye 2"/>
          <p:cNvSpPr>
            <a:spLocks noGrp="1"/>
          </p:cNvSpPr>
          <p:nvPr>
            <p:ph idx="1"/>
          </p:nvPr>
        </p:nvSpPr>
        <p:spPr/>
        <p:txBody>
          <a:bodyPr/>
          <a:lstStyle/>
          <a:p>
            <a:r>
              <a:rPr lang="hu-HU" dirty="0" smtClean="0"/>
              <a:t>A kolléga 5 évvel a nyugdíjkorhatár betöltése előtt áll, így mentesül a továbbképzési kötelezettsége alól.</a:t>
            </a:r>
          </a:p>
          <a:p>
            <a:r>
              <a:rPr lang="hu-HU" dirty="0" smtClean="0"/>
              <a:t>DE! ettől függetlenül a 4 kötelező belső képzés az ő számára is kötelező! (19. dia)</a:t>
            </a:r>
          </a:p>
          <a:p>
            <a:r>
              <a:rPr lang="hu-HU" dirty="0" smtClean="0"/>
              <a:t>A képzéstervezéssel kapcsolatban egyéb teendőjük </a:t>
            </a:r>
            <a:r>
              <a:rPr lang="hu-HU" b="1" u="sng" dirty="0" smtClean="0"/>
              <a:t>nincs</a:t>
            </a:r>
            <a:r>
              <a:rPr lang="hu-HU" dirty="0" smtClean="0"/>
              <a:t>!</a:t>
            </a:r>
          </a:p>
          <a:p>
            <a:r>
              <a:rPr lang="hu-HU" dirty="0" smtClean="0"/>
              <a:t>Nem a nyugdíjkorhatár a probléma, mégis 0 kreditet látok: Mesztegnyei Katát keresd!</a:t>
            </a:r>
          </a:p>
          <a:p>
            <a:pPr marL="0" indent="0">
              <a:buNone/>
            </a:pPr>
            <a:endParaRPr lang="hu-HU" dirty="0"/>
          </a:p>
        </p:txBody>
      </p:sp>
    </p:spTree>
    <p:extLst>
      <p:ext uri="{BB962C8B-B14F-4D97-AF65-F5344CB8AC3E}">
        <p14:creationId xmlns:p14="http://schemas.microsoft.com/office/powerpoint/2010/main" val="951883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Tudnivalók a tervezés megkezdése előtt</a:t>
            </a:r>
          </a:p>
        </p:txBody>
      </p:sp>
      <p:sp>
        <p:nvSpPr>
          <p:cNvPr id="3" name="Tartalom helye 2"/>
          <p:cNvSpPr>
            <a:spLocks noGrp="1"/>
          </p:cNvSpPr>
          <p:nvPr>
            <p:ph idx="1"/>
          </p:nvPr>
        </p:nvSpPr>
        <p:spPr>
          <a:xfrm>
            <a:off x="838200" y="1825625"/>
            <a:ext cx="10702636" cy="4351338"/>
          </a:xfrm>
        </p:spPr>
        <p:txBody>
          <a:bodyPr/>
          <a:lstStyle/>
          <a:p>
            <a:r>
              <a:rPr lang="hu-HU" dirty="0" smtClean="0"/>
              <a:t>Az évi tervezhető tanulmányi pont: </a:t>
            </a:r>
            <a:r>
              <a:rPr lang="hu-HU" sz="4800" b="1" dirty="0" smtClean="0"/>
              <a:t>16 ponttól 40 pontig</a:t>
            </a:r>
          </a:p>
          <a:p>
            <a:r>
              <a:rPr lang="hu-HU" b="1" dirty="0" smtClean="0"/>
              <a:t>Lehet kevesebb?</a:t>
            </a:r>
          </a:p>
          <a:p>
            <a:pPr lvl="1"/>
            <a:r>
              <a:rPr lang="hu-HU" dirty="0" smtClean="0"/>
              <a:t> Amennyiben egész évben képzési kötelezettség áll fenn (azaz nem év közbeni belépő és nem próbaidős): </a:t>
            </a:r>
            <a:r>
              <a:rPr lang="hu-HU" sz="4800" b="1" dirty="0" smtClean="0"/>
              <a:t>NEM</a:t>
            </a:r>
            <a:endParaRPr lang="hu-HU" sz="2800" b="1" dirty="0" smtClean="0"/>
          </a:p>
          <a:p>
            <a:r>
              <a:rPr lang="hu-HU" b="1" dirty="0"/>
              <a:t>Lehet több?</a:t>
            </a:r>
          </a:p>
          <a:p>
            <a:pPr lvl="1"/>
            <a:r>
              <a:rPr lang="hu-HU" dirty="0"/>
              <a:t>A maximum keret 10 %-</a:t>
            </a:r>
            <a:r>
              <a:rPr lang="hu-HU" dirty="0" err="1"/>
              <a:t>al</a:t>
            </a:r>
            <a:r>
              <a:rPr lang="hu-HU" dirty="0"/>
              <a:t> léphető túl</a:t>
            </a:r>
          </a:p>
          <a:p>
            <a:pPr marL="457200" lvl="1" indent="0">
              <a:buNone/>
            </a:pPr>
            <a:endParaRPr lang="hu-HU" sz="4800" b="1" dirty="0"/>
          </a:p>
        </p:txBody>
      </p:sp>
    </p:spTree>
    <p:extLst>
      <p:ext uri="{BB962C8B-B14F-4D97-AF65-F5344CB8AC3E}">
        <p14:creationId xmlns:p14="http://schemas.microsoft.com/office/powerpoint/2010/main" val="1778356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Tudnivalók a tervezés megkezdése előtt</a:t>
            </a:r>
          </a:p>
        </p:txBody>
      </p:sp>
      <p:sp>
        <p:nvSpPr>
          <p:cNvPr id="3" name="Tartalom helye 2"/>
          <p:cNvSpPr>
            <a:spLocks noGrp="1"/>
          </p:cNvSpPr>
          <p:nvPr>
            <p:ph idx="1"/>
          </p:nvPr>
        </p:nvSpPr>
        <p:spPr/>
        <p:txBody>
          <a:bodyPr/>
          <a:lstStyle/>
          <a:p>
            <a:r>
              <a:rPr lang="hu-HU" b="1" dirty="0" smtClean="0"/>
              <a:t>Próbaidős vagyok, így nincs képzési kötelezettségem még. Így is el kell készíteni a tervemet?</a:t>
            </a:r>
          </a:p>
          <a:p>
            <a:pPr lvl="1"/>
            <a:r>
              <a:rPr lang="hu-HU" b="1" dirty="0" smtClean="0"/>
              <a:t>IGEN.</a:t>
            </a:r>
          </a:p>
          <a:p>
            <a:pPr lvl="1"/>
            <a:r>
              <a:rPr lang="hu-HU" dirty="0" smtClean="0"/>
              <a:t>A képzési felületen látható pont már a próbaidő mértékével időarányosított pontérték, így a maximum 40 pont helyett egy kisebb szám látható, azaz kevesebb kredit teljesítése szükséges.</a:t>
            </a:r>
          </a:p>
        </p:txBody>
      </p:sp>
    </p:spTree>
    <p:extLst>
      <p:ext uri="{BB962C8B-B14F-4D97-AF65-F5344CB8AC3E}">
        <p14:creationId xmlns:p14="http://schemas.microsoft.com/office/powerpoint/2010/main" val="2927245536"/>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987</TotalTime>
  <Words>1731</Words>
  <Application>Microsoft Office PowerPoint</Application>
  <PresentationFormat>Szélesvásznú</PresentationFormat>
  <Paragraphs>147</Paragraphs>
  <Slides>33</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33</vt:i4>
      </vt:variant>
    </vt:vector>
  </HeadingPairs>
  <TitlesOfParts>
    <vt:vector size="37" baseType="lpstr">
      <vt:lpstr>Arial</vt:lpstr>
      <vt:lpstr>Calibri</vt:lpstr>
      <vt:lpstr>Calibri Light</vt:lpstr>
      <vt:lpstr>Office-téma</vt:lpstr>
      <vt:lpstr>Útmutató a 2020. évi képzéstervezéshez és a Probono felülethez</vt:lpstr>
      <vt:lpstr>338/2019. (XII. 23.) Korm. rendelet a kormányzati igazgatási szervek kormánytisztviselőinek kötelező képzéséről, továbbképzéséről, átképzéséről, valamint a közigazgatási vezetőképzéséről</vt:lpstr>
      <vt:lpstr>Általános tudnivalók</vt:lpstr>
      <vt:lpstr>Változások az előző évekhez képest</vt:lpstr>
      <vt:lpstr>Tudnivalók a tervezés megkezdése előtt</vt:lpstr>
      <vt:lpstr>Az Eszterházy Károly Egyetemtől jogutódlással átkerült és az  újonnan belépő kormánytisztviselők</vt:lpstr>
      <vt:lpstr>0 kreditet látok, mi lehet a gond?</vt:lpstr>
      <vt:lpstr>Tudnivalók a tervezés megkezdése előtt</vt:lpstr>
      <vt:lpstr>Tudnivalók a tervezés megkezdése előtt</vt:lpstr>
      <vt:lpstr>Képzéstervezés</vt:lpstr>
      <vt:lpstr>Aki már betervezett 2020-ra képzéseket</vt:lpstr>
      <vt:lpstr>Segítség</vt:lpstr>
      <vt:lpstr>www.probono.uni-nke.hu</vt:lpstr>
      <vt:lpstr>A saját felület</vt:lpstr>
      <vt:lpstr>Aktuális pontok</vt:lpstr>
      <vt:lpstr>Aktuális pontok</vt:lpstr>
      <vt:lpstr>Programkereső</vt:lpstr>
      <vt:lpstr>Képzések típusai</vt:lpstr>
      <vt:lpstr>Kötelező képzések</vt:lpstr>
      <vt:lpstr>Belső képzések</vt:lpstr>
      <vt:lpstr>PowerPoint-bemutató</vt:lpstr>
      <vt:lpstr>2020-ban meghirdetett közszolgálati és vezető képzések listája </vt:lpstr>
      <vt:lpstr>Közszolgálati képzések helyes szűrése</vt:lpstr>
      <vt:lpstr>Szűrési lehetőségek</vt:lpstr>
      <vt:lpstr>Képzés kiválasztása</vt:lpstr>
      <vt:lpstr>Amire érdemes figyelni</vt:lpstr>
      <vt:lpstr>Hasznos gombok</vt:lpstr>
      <vt:lpstr>Megjelölt képzések</vt:lpstr>
      <vt:lpstr>Igényelt képzések</vt:lpstr>
      <vt:lpstr>Igényelt képzések</vt:lpstr>
      <vt:lpstr>Igényelt képzések</vt:lpstr>
      <vt:lpstr>Igényelt képzések felvétele</vt:lpstr>
      <vt:lpstr>Felvett képzések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Útmutató az új Probono felülethez</dc:title>
  <dc:creator>Mesztegnyei Kata</dc:creator>
  <cp:lastModifiedBy>Mesztegnyei Kata</cp:lastModifiedBy>
  <cp:revision>68</cp:revision>
  <dcterms:created xsi:type="dcterms:W3CDTF">2019-02-01T09:19:20Z</dcterms:created>
  <dcterms:modified xsi:type="dcterms:W3CDTF">2020-03-31T08:26:53Z</dcterms:modified>
</cp:coreProperties>
</file>