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81" r:id="rId6"/>
    <p:sldId id="284" r:id="rId7"/>
    <p:sldId id="286" r:id="rId8"/>
    <p:sldId id="282" r:id="rId9"/>
    <p:sldId id="283" r:id="rId10"/>
    <p:sldId id="285" r:id="rId11"/>
    <p:sldId id="270" r:id="rId12"/>
    <p:sldId id="280" r:id="rId13"/>
    <p:sldId id="274" r:id="rId14"/>
  </p:sldIdLst>
  <p:sldSz cx="12188825" cy="6858000"/>
  <p:notesSz cx="6858000" cy="9144000"/>
  <p:defaultTextStyle>
    <a:defPPr rtl="0">
      <a:defRPr lang="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DA7075-86FF-42B2-8927-7F322A15F833}" type="datetime1">
              <a:rPr lang="hu-HU" smtClean="0">
                <a:solidFill>
                  <a:schemeClr val="tx2"/>
                </a:solidFill>
              </a:rPr>
              <a:pPr algn="r" rtl="0"/>
              <a:t>2022.05.05.</a:t>
            </a:fld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u-HU" smtClean="0">
                <a:solidFill>
                  <a:schemeClr val="tx2"/>
                </a:solidFill>
              </a:rPr>
              <a:pPr algn="r" rtl="0"/>
              <a:t>‹#›</a:t>
            </a:fld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6648EB40-417A-43B6-8398-70047EA5A74C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67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E2763D-E032-4DFF-B0B3-3D8422FFCF0E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7ABD3E-B90B-44E6-BFFE-432971789295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6C6E60-1866-4758-8791-4C4E45C36254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8FF994-63F4-4649-B3EC-87876C8F5873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E2DD76-DA38-4175-BA3B-63CD08093EE0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77CE3F-4691-403E-A0B4-65592C908B08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C7133D-4DC0-4E2A-8D81-F8B473E814B4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78BBDA-88A6-480E-A129-7B2F79ABA348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81C038-294F-4567-9ADB-CFB54F107354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82AADB5-EBED-4173-BC4E-244A8186BD03}" type="datetime1">
              <a:rPr lang="hu-HU" smtClean="0"/>
              <a:pPr/>
              <a:t>2022.05.05.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dirty="0" err="1" smtClean="0"/>
              <a:t>Tankönyv-különgyűjtemény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 tájékoztatás forrásai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gyűjtemény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Kb. 80e kötet</a:t>
            </a:r>
          </a:p>
          <a:p>
            <a:r>
              <a:rPr lang="hu-HU" dirty="0" smtClean="0"/>
              <a:t>Nemzeti könyvtári feladatellátás a tankönyvek gyűjtése, feldolgozása, megőrzése és szolgáltatása területén</a:t>
            </a:r>
          </a:p>
          <a:p>
            <a:r>
              <a:rPr lang="hu-HU" dirty="0" smtClean="0"/>
              <a:t>Muzeális időhatár: 1868 (népoktatási törvény)</a:t>
            </a:r>
          </a:p>
          <a:p>
            <a:r>
              <a:rPr lang="hu-HU" dirty="0" smtClean="0"/>
              <a:t>Magyarországi közoktatás tankönyvei (nemzetiségi, szakképzési és gyógypedagógiai</a:t>
            </a:r>
            <a:r>
              <a:rPr lang="hu-HU" dirty="0"/>
              <a:t> </a:t>
            </a:r>
            <a:r>
              <a:rPr lang="hu-HU" dirty="0" smtClean="0"/>
              <a:t>is) </a:t>
            </a:r>
          </a:p>
          <a:p>
            <a:r>
              <a:rPr lang="hu-HU" dirty="0" smtClean="0"/>
              <a:t>Határon túli magyar nemzetiségi oktatás tankönyvei</a:t>
            </a:r>
          </a:p>
          <a:p>
            <a:r>
              <a:rPr lang="hu-HU" dirty="0" smtClean="0"/>
              <a:t>Gyűjtőkör határai (engedélyezett és egyéb, iskolai használatra készült tankönyvek, oktatási segédletek)</a:t>
            </a:r>
          </a:p>
          <a:p>
            <a:r>
              <a:rPr lang="hu-HU" dirty="0" smtClean="0"/>
              <a:t>Beszerzés: elsősorban kötelespéldányként, nyelvkönyvek és atlaszok vétel, határon túli tankönyvek csere és vétel útján.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5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Tartalmi és formai feldolgozás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Formai feldolgozás szabványos, csereszabatos formátumban (ISBD,HUNMARC,Unicode)*</a:t>
            </a:r>
            <a:endParaRPr lang="hu-HU" dirty="0"/>
          </a:p>
          <a:p>
            <a:r>
              <a:rPr lang="hu-HU" dirty="0" smtClean="0"/>
              <a:t>Tartalmi feltárás: helyi szabályzat szerint, Magyar Pedagógiai Tárgyszójegyzék tárgyszavaival. Kötelező elemek:</a:t>
            </a:r>
          </a:p>
          <a:p>
            <a:pPr lvl="1"/>
            <a:r>
              <a:rPr lang="hu-HU" dirty="0"/>
              <a:t>é</a:t>
            </a:r>
            <a:r>
              <a:rPr lang="hu-HU" dirty="0" smtClean="0"/>
              <a:t>vfolyam X</a:t>
            </a:r>
          </a:p>
          <a:p>
            <a:pPr lvl="1"/>
            <a:r>
              <a:rPr lang="hu-HU" dirty="0"/>
              <a:t>o</a:t>
            </a:r>
            <a:r>
              <a:rPr lang="hu-HU" dirty="0" smtClean="0"/>
              <a:t>ktatási szint</a:t>
            </a:r>
          </a:p>
          <a:p>
            <a:pPr lvl="1"/>
            <a:r>
              <a:rPr lang="hu-HU" dirty="0"/>
              <a:t>i</a:t>
            </a:r>
            <a:r>
              <a:rPr lang="hu-HU" dirty="0" smtClean="0"/>
              <a:t>skolatípus</a:t>
            </a:r>
          </a:p>
          <a:p>
            <a:pPr lvl="1"/>
            <a:r>
              <a:rPr lang="hu-HU" dirty="0" smtClean="0"/>
              <a:t>tantárgy</a:t>
            </a:r>
          </a:p>
          <a:p>
            <a:pPr lvl="1"/>
            <a:r>
              <a:rPr lang="hu-HU" dirty="0" smtClean="0"/>
              <a:t>országnév</a:t>
            </a:r>
          </a:p>
          <a:p>
            <a:pPr lvl="1"/>
            <a:r>
              <a:rPr lang="hu-HU" dirty="0" smtClean="0"/>
              <a:t>dokumentumtípus</a:t>
            </a:r>
          </a:p>
          <a:p>
            <a:pPr lvl="1"/>
            <a:endParaRPr lang="hu-HU" dirty="0" smtClean="0"/>
          </a:p>
          <a:p>
            <a:pPr marL="426645" lvl="1" indent="0">
              <a:buNone/>
            </a:pPr>
            <a:r>
              <a:rPr lang="hu-HU" dirty="0" smtClean="0"/>
              <a:t>*A gyűjtemény adatbázisban való feldolgozottsága 1989 óta folyamatos,  retrospektív konverzió révén 90% feletti. Katalógusban kereshető a T jelű állományrész (VKM hagyaték, 1948-1958 közötti tankönyvek).</a:t>
            </a:r>
          </a:p>
          <a:p>
            <a:pPr lvl="1"/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15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Szolgáltatás, tájékoztatás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Kutatási célú, archív gyűjtemény</a:t>
            </a:r>
          </a:p>
          <a:p>
            <a:r>
              <a:rPr lang="hu-HU" dirty="0" smtClean="0"/>
              <a:t>Nem kölcsönözhető</a:t>
            </a:r>
          </a:p>
          <a:p>
            <a:r>
              <a:rPr lang="hu-HU" dirty="0" smtClean="0"/>
              <a:t>Állományvédelem kiemelten fontos (fénymásolás, </a:t>
            </a:r>
            <a:r>
              <a:rPr lang="hu-HU" dirty="0" err="1" smtClean="0"/>
              <a:t>scannelés</a:t>
            </a:r>
            <a:r>
              <a:rPr lang="hu-HU" dirty="0" smtClean="0"/>
              <a:t> korlátozása)</a:t>
            </a:r>
          </a:p>
          <a:p>
            <a:r>
              <a:rPr lang="hu-HU" dirty="0" smtClean="0"/>
              <a:t>A tájékoztatás során számítani kell arra, hogy a tankönyvkutatót az adott korszak tanügyi dokumentumai (jogszabályok, rendeletek, tantervek</a:t>
            </a:r>
            <a:r>
              <a:rPr lang="hu-HU" smtClean="0"/>
              <a:t>, stb.), neveléstörténeti, és </a:t>
            </a:r>
            <a:r>
              <a:rPr lang="hu-HU" dirty="0" smtClean="0"/>
              <a:t>a tankönyvekre vonatkozó szakirodalom is érdekelni fogja.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25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Bibliográfiák, jegyzékek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Történeti jellegű bibliográfiák, egyes tantárgyak tankönyveinek bibliográfiái (nagyon sok és sokféle, részletesen ld. Jáki László: A magyar neveléstudomány forrásai, 25-28.p.)</a:t>
            </a:r>
          </a:p>
          <a:p>
            <a:pPr marL="0" indent="0">
              <a:buNone/>
            </a:pPr>
            <a:r>
              <a:rPr lang="hu-HU" dirty="0" smtClean="0"/>
              <a:t>Pl.:</a:t>
            </a:r>
          </a:p>
          <a:p>
            <a:pPr lvl="1"/>
            <a:r>
              <a:rPr lang="hu-HU" dirty="0" smtClean="0"/>
              <a:t>Kiss </a:t>
            </a:r>
            <a:r>
              <a:rPr lang="hu-HU" dirty="0"/>
              <a:t>Áron: Népiskolai tankönyvek s az ifjúsági iratok irodalom-története érdekében.  In: Néptanítók Lapja,1877, 102-103. p. </a:t>
            </a:r>
          </a:p>
          <a:p>
            <a:pPr lvl="1"/>
            <a:r>
              <a:rPr lang="hu-HU" dirty="0" smtClean="0"/>
              <a:t>Fehér </a:t>
            </a:r>
            <a:r>
              <a:rPr lang="hu-HU" dirty="0"/>
              <a:t>Erzsébet: Magyar nyelvű tankönyvek  1777-1848. Bp.1995. OPKM. 246 p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Alsó- </a:t>
            </a:r>
            <a:r>
              <a:rPr lang="hu-HU" dirty="0"/>
              <a:t>és középfokú iskolai tankönyvek (szerk. Kertész Gyula). Magyar Könyvészet 1921-1944.3/1. kötet. Bp.1998.OSZK-OPKM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OPKM tanköny-kötetkatalógusai (iskolatípusok, azon belül tantárgyak szerint kereshető, 1868-1948)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3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Katalógusok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1868 előtti muzeális tankönyvek: muzeális katalógus, adatbázis (500.000-520.000 számtartomány)</a:t>
            </a:r>
          </a:p>
          <a:p>
            <a:r>
              <a:rPr lang="hu-HU" dirty="0" smtClean="0"/>
              <a:t>1868-1948  magyar közoktatás tankönyvei: </a:t>
            </a:r>
            <a:r>
              <a:rPr lang="hu-HU" u="sng" dirty="0" smtClean="0"/>
              <a:t>adatbázis</a:t>
            </a:r>
            <a:r>
              <a:rPr lang="hu-HU" dirty="0" smtClean="0"/>
              <a:t>, kötetkatalógusok (520.000-590.000)</a:t>
            </a:r>
          </a:p>
          <a:p>
            <a:r>
              <a:rPr lang="hu-HU" dirty="0" smtClean="0"/>
              <a:t>1948 után: </a:t>
            </a:r>
            <a:r>
              <a:rPr lang="hu-HU" u="sng" dirty="0" smtClean="0"/>
              <a:t>adatbázis</a:t>
            </a:r>
            <a:r>
              <a:rPr lang="hu-HU" dirty="0" smtClean="0"/>
              <a:t>, szerzői betűrendes katalógus, szakkatalógus – iskolatípus, tantárgy szerint kereshető (600.000-, 1-19.999, 20.000-39.999) </a:t>
            </a:r>
          </a:p>
          <a:p>
            <a:r>
              <a:rPr lang="hu-HU" dirty="0" smtClean="0"/>
              <a:t>T jelű számtartomány: katalógusban kereshető)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1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Adatbázis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Tartalmi és formai leírás alapján sokrétű keresést biztosít az adatbázis.</a:t>
            </a:r>
          </a:p>
          <a:p>
            <a:r>
              <a:rPr lang="hu-HU" dirty="0" smtClean="0"/>
              <a:t>Összetett keresésben, tankönyv-adatbázisra szűkítve érdemes keresni</a:t>
            </a:r>
          </a:p>
          <a:p>
            <a:r>
              <a:rPr lang="hu-HU" dirty="0" smtClean="0"/>
              <a:t>A kiadó raktári számára (</a:t>
            </a:r>
            <a:r>
              <a:rPr lang="hu-HU" dirty="0" err="1" smtClean="0"/>
              <a:t>Rsz.szám</a:t>
            </a:r>
            <a:r>
              <a:rPr lang="hu-HU" dirty="0" smtClean="0"/>
              <a:t>) az összetett keresés legalsó ablakában lehet keresni. A </a:t>
            </a:r>
            <a:r>
              <a:rPr lang="hu-HU" dirty="0" err="1" smtClean="0"/>
              <a:t>Rsz</a:t>
            </a:r>
            <a:r>
              <a:rPr lang="hu-HU" dirty="0" smtClean="0"/>
              <a:t> számot a kiadók nem egységes formában használják (kötőjel, szóköz,</a:t>
            </a:r>
            <a:r>
              <a:rPr lang="hu-HU" dirty="0" err="1" smtClean="0"/>
              <a:t>stb</a:t>
            </a:r>
            <a:r>
              <a:rPr lang="hu-HU" dirty="0" smtClean="0"/>
              <a:t>), de segít a megjelenő lista.</a:t>
            </a:r>
          </a:p>
          <a:p>
            <a:r>
              <a:rPr lang="hu-HU" dirty="0" smtClean="0"/>
              <a:t>Túl nagy találati halmaz szűkíthető pl. a kiadás évével (vagy –</a:t>
            </a:r>
            <a:r>
              <a:rPr lang="hu-HU" dirty="0" err="1" smtClean="0"/>
              <a:t>tól</a:t>
            </a:r>
            <a:r>
              <a:rPr lang="hu-HU" dirty="0" smtClean="0"/>
              <a:t> –</a:t>
            </a:r>
            <a:r>
              <a:rPr lang="hu-HU" dirty="0" err="1" smtClean="0"/>
              <a:t>ig</a:t>
            </a:r>
            <a:r>
              <a:rPr lang="hu-HU" dirty="0" smtClean="0"/>
              <a:t> időhatárok megadásával), iskolatípussal, dokumentumtípussal, a nemzetiségi tankönyvek kizárásával</a:t>
            </a:r>
          </a:p>
          <a:p>
            <a:r>
              <a:rPr lang="hu-HU" dirty="0" smtClean="0"/>
              <a:t>Túl kicsi találati halmaz bővíthető pl. az évfolyam elhagyásával, „vagy” kapcsolattal (pl. további iskolatípusok megadása), időhatárok bővítésével.</a:t>
            </a:r>
          </a:p>
          <a:p>
            <a:r>
              <a:rPr lang="hu-HU" dirty="0" smtClean="0"/>
              <a:t>Történeti tankönyvkutatásnál a mindenkori országhatárokra figyelni kell!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38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önyvek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0_TF02787940_TF02787940.potx" id="{B68210BC-6D90-4931-9A79-431CF5D316B4}" vid="{C6FF3AFF-6251-4176-AEA2-2ABE4BE2359F}"/>
    </a:ext>
  </a:extLst>
</a:theme>
</file>

<file path=ppt/theme/theme2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Kék könyvtorony bemutató (szélesvásznú)</Template>
  <TotalTime>0</TotalTime>
  <Words>472</Words>
  <Application>Microsoft Office PowerPoint</Application>
  <PresentationFormat>Egyéni</PresentationFormat>
  <Paragraphs>48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Könyvek 16x9</vt:lpstr>
      <vt:lpstr>Tankönyv-különgyűjtemény</vt:lpstr>
      <vt:lpstr>A gyűjtemény</vt:lpstr>
      <vt:lpstr>Tartalmi és formai feldolgozás</vt:lpstr>
      <vt:lpstr>Szolgáltatás, tájékoztatás</vt:lpstr>
      <vt:lpstr>Bibliográfiák, jegyzékek</vt:lpstr>
      <vt:lpstr>Katalógusok</vt:lpstr>
      <vt:lpstr>Adatbázis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2022-05-05T06:18:28Z</dcterms:created>
  <dcterms:modified xsi:type="dcterms:W3CDTF">2022-05-05T08:06:10Z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