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6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F137-BA28-4118-88F4-B974BCA29C09}" type="datetimeFigureOut">
              <a:rPr lang="hu-HU" smtClean="0"/>
              <a:t>2022.04.14.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30100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F137-BA28-4118-88F4-B974BCA29C09}" type="datetimeFigureOut">
              <a:rPr lang="hu-HU" smtClean="0"/>
              <a:t>2022.04.14.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4383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F137-BA28-4118-88F4-B974BCA29C09}" type="datetimeFigureOut">
              <a:rPr lang="hu-HU" smtClean="0"/>
              <a:t>2022.04.14.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35199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F137-BA28-4118-88F4-B974BCA29C09}" type="datetimeFigureOut">
              <a:rPr lang="hu-HU" smtClean="0"/>
              <a:t>2022.04.14.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32179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F137-BA28-4118-88F4-B974BCA29C09}" type="datetimeFigureOut">
              <a:rPr lang="hu-HU" smtClean="0"/>
              <a:t>2022.04.14.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34063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F137-BA28-4118-88F4-B974BCA29C09}" type="datetimeFigureOut">
              <a:rPr lang="hu-HU" smtClean="0"/>
              <a:t>2022.04.14.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0711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F137-BA28-4118-88F4-B974BCA29C09}" type="datetimeFigureOut">
              <a:rPr lang="hu-HU" smtClean="0"/>
              <a:t>2022.04.14.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5571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F137-BA28-4118-88F4-B974BCA29C09}" type="datetimeFigureOut">
              <a:rPr lang="hu-HU" smtClean="0"/>
              <a:t>2022.04.14.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5908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F137-BA28-4118-88F4-B974BCA29C09}" type="datetimeFigureOut">
              <a:rPr lang="hu-HU" smtClean="0"/>
              <a:t>2022.04.14.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7026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F137-BA28-4118-88F4-B974BCA29C09}" type="datetimeFigureOut">
              <a:rPr lang="hu-HU" smtClean="0"/>
              <a:t>2022.04.14.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21596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F137-BA28-4118-88F4-B974BCA29C09}" type="datetimeFigureOut">
              <a:rPr lang="hu-HU" smtClean="0"/>
              <a:t>2022.04.14.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7866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8F137-BA28-4118-88F4-B974BCA29C09}" type="datetimeFigureOut">
              <a:rPr lang="hu-HU" smtClean="0"/>
              <a:t>2022.04.14.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8631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ETO az </a:t>
            </a:r>
            <a:r>
              <a:rPr lang="hu-HU" dirty="0" err="1" smtClean="0"/>
              <a:t>OPKM-ben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2519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Példák, feladatok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37.018.15:37.018.262</a:t>
            </a:r>
          </a:p>
          <a:p>
            <a:r>
              <a:rPr lang="hu-HU" dirty="0" smtClean="0"/>
              <a:t>37.018.11:37.015.3</a:t>
            </a:r>
            <a:endParaRPr lang="hu-HU" dirty="0" smtClean="0"/>
          </a:p>
          <a:p>
            <a:r>
              <a:rPr lang="hu-HU" dirty="0" smtClean="0"/>
              <a:t>37.036[159.931]</a:t>
            </a:r>
          </a:p>
          <a:p>
            <a:r>
              <a:rPr lang="hu-HU" dirty="0" smtClean="0"/>
              <a:t>371.13(439):372.874.1</a:t>
            </a:r>
          </a:p>
          <a:p>
            <a:r>
              <a:rPr lang="hu-HU" dirty="0" smtClean="0"/>
              <a:t>929[82](100):061.27</a:t>
            </a:r>
          </a:p>
          <a:p>
            <a:r>
              <a:rPr lang="hu-HU" dirty="0" smtClean="0"/>
              <a:t>31:373.3(439)(058)</a:t>
            </a:r>
          </a:p>
          <a:p>
            <a:r>
              <a:rPr lang="hu-HU" dirty="0" smtClean="0"/>
              <a:t>37.018.3[376.64](439)</a:t>
            </a:r>
          </a:p>
          <a:p>
            <a:r>
              <a:rPr lang="hu-HU" dirty="0" smtClean="0"/>
              <a:t>376.64(439).018.3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2909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Példák, feladatok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(084)294</a:t>
            </a:r>
          </a:p>
          <a:p>
            <a:r>
              <a:rPr lang="hu-HU" dirty="0" smtClean="0"/>
              <a:t>371.214.114(435.9):377(435.9)</a:t>
            </a:r>
          </a:p>
          <a:p>
            <a:r>
              <a:rPr lang="hu-HU" dirty="0" smtClean="0"/>
              <a:t>371.214.2(435.9):372.8[373.6]</a:t>
            </a:r>
          </a:p>
          <a:p>
            <a:r>
              <a:rPr lang="hu-HU" dirty="0" smtClean="0"/>
              <a:t>371.274/.276:373.5(439)</a:t>
            </a:r>
          </a:p>
          <a:p>
            <a:r>
              <a:rPr lang="hu-HU" dirty="0" smtClean="0"/>
              <a:t>37.014(100):372.880[373.3/377]</a:t>
            </a:r>
          </a:p>
          <a:p>
            <a:r>
              <a:rPr lang="hu-HU" dirty="0" smtClean="0"/>
              <a:t>061.3[37.014.24:373.5](4)”1990”(430Berlin)</a:t>
            </a:r>
          </a:p>
          <a:p>
            <a:r>
              <a:rPr lang="hu-HU" dirty="0" smtClean="0"/>
              <a:t>301.185.32-053.7</a:t>
            </a:r>
          </a:p>
          <a:p>
            <a:r>
              <a:rPr lang="hu-HU" dirty="0" smtClean="0"/>
              <a:t>304(430.1)-053.7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9868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Példák, feladatok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519707"/>
            <a:ext cx="10515600" cy="4657256"/>
          </a:xfrm>
        </p:spPr>
        <p:txBody>
          <a:bodyPr/>
          <a:lstStyle/>
          <a:p>
            <a:r>
              <a:rPr lang="hu-HU" dirty="0" smtClean="0"/>
              <a:t>37.014.542:37.014(100-77).542/.543</a:t>
            </a:r>
          </a:p>
          <a:p>
            <a:r>
              <a:rPr lang="hu-HU" dirty="0" smtClean="0"/>
              <a:t>37.014(430.1).001.73</a:t>
            </a:r>
          </a:p>
          <a:p>
            <a:r>
              <a:rPr lang="hu-HU" dirty="0" smtClean="0"/>
              <a:t>37.014(100-21).5</a:t>
            </a:r>
          </a:p>
          <a:p>
            <a:r>
              <a:rPr lang="hu-HU" dirty="0" smtClean="0"/>
              <a:t>37.03:613.88</a:t>
            </a:r>
          </a:p>
          <a:p>
            <a:r>
              <a:rPr lang="hu-HU" dirty="0" smtClean="0"/>
              <a:t>371.135:37.04-055</a:t>
            </a:r>
          </a:p>
          <a:p>
            <a:r>
              <a:rPr lang="hu-HU" dirty="0" smtClean="0"/>
              <a:t>371.214.01(410):373.3(410)</a:t>
            </a:r>
          </a:p>
          <a:p>
            <a:r>
              <a:rPr lang="hu-HU" dirty="0" smtClean="0"/>
              <a:t>37(091)Comenius(082)</a:t>
            </a:r>
          </a:p>
          <a:p>
            <a:r>
              <a:rPr lang="hu-HU" dirty="0" smtClean="0"/>
              <a:t>371.315.02:371.694[681.3]</a:t>
            </a:r>
          </a:p>
          <a:p>
            <a:r>
              <a:rPr lang="hu-HU" smtClean="0"/>
              <a:t>371.694[681.3]:372.853[373.5/.6]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2799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Emlékeztető – az ETO rendszere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Főtáblázatok – a téma megjelölésére</a:t>
            </a:r>
          </a:p>
          <a:p>
            <a:r>
              <a:rPr lang="hu-HU" dirty="0" err="1" smtClean="0"/>
              <a:t>Alosztások</a:t>
            </a:r>
            <a:r>
              <a:rPr lang="hu-HU" dirty="0" smtClean="0"/>
              <a:t> – kiegészítő információk (nyelv, idő, hely, forma, etnikum)</a:t>
            </a:r>
          </a:p>
          <a:p>
            <a:r>
              <a:rPr lang="hu-HU" dirty="0" smtClean="0"/>
              <a:t>Speciális </a:t>
            </a:r>
            <a:r>
              <a:rPr lang="hu-HU" dirty="0" err="1" smtClean="0"/>
              <a:t>alosztások</a:t>
            </a:r>
            <a:r>
              <a:rPr lang="hu-HU" dirty="0" smtClean="0"/>
              <a:t> – főtáblázaton belül, számtartományon belül</a:t>
            </a:r>
          </a:p>
          <a:p>
            <a:r>
              <a:rPr lang="hu-HU" dirty="0" smtClean="0"/>
              <a:t>Jelzetek összekapcsolása, halmazműveletek (+ / : [ ])</a:t>
            </a:r>
          </a:p>
          <a:p>
            <a:r>
              <a:rPr lang="hu-HU" dirty="0" smtClean="0"/>
              <a:t>Jelzetelemek sorrendje, jelzetek sorrendje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0275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Tipikus példák az </a:t>
            </a:r>
            <a:r>
              <a:rPr lang="hu-HU" dirty="0" err="1" smtClean="0"/>
              <a:t>OPKM-ben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Tantárgyak képzése</a:t>
            </a:r>
          </a:p>
          <a:p>
            <a:pPr lvl="1"/>
            <a:r>
              <a:rPr lang="hu-HU" dirty="0" smtClean="0"/>
              <a:t>372.8  ehhez jön a tantárgyhoz kapcsolódó tudományterület</a:t>
            </a:r>
          </a:p>
          <a:p>
            <a:pPr lvl="1"/>
            <a:r>
              <a:rPr lang="hu-HU" dirty="0" smtClean="0"/>
              <a:t>Pl. 372.851 matematika   372.879.6 testnevelés</a:t>
            </a:r>
          </a:p>
          <a:p>
            <a:r>
              <a:rPr lang="hu-HU" dirty="0" smtClean="0"/>
              <a:t>Tantervek, tanmenetek</a:t>
            </a:r>
          </a:p>
          <a:p>
            <a:pPr lvl="1"/>
            <a:r>
              <a:rPr lang="hu-HU" dirty="0" smtClean="0"/>
              <a:t>371.214.114 – átfogó, teljes tanterv</a:t>
            </a:r>
          </a:p>
          <a:p>
            <a:pPr lvl="1"/>
            <a:r>
              <a:rPr lang="hu-HU" dirty="0" smtClean="0"/>
              <a:t>371.214.2 – tantárgyak tantervei</a:t>
            </a:r>
          </a:p>
          <a:p>
            <a:r>
              <a:rPr lang="hu-HU" dirty="0" smtClean="0"/>
              <a:t>Tankönyvek, segédkönyvek</a:t>
            </a:r>
          </a:p>
          <a:p>
            <a:pPr lvl="1"/>
            <a:r>
              <a:rPr lang="hu-HU" dirty="0" smtClean="0"/>
              <a:t>371.671.11 – tankönyv</a:t>
            </a:r>
          </a:p>
          <a:p>
            <a:pPr lvl="1"/>
            <a:r>
              <a:rPr lang="hu-HU" dirty="0" smtClean="0"/>
              <a:t>371.671.12 – tanári </a:t>
            </a:r>
            <a:r>
              <a:rPr lang="hu-HU" dirty="0" smtClean="0"/>
              <a:t>kézikönyv</a:t>
            </a:r>
          </a:p>
          <a:p>
            <a:pPr lvl="1"/>
            <a:r>
              <a:rPr lang="hu-HU" dirty="0" smtClean="0"/>
              <a:t>371.671.13 – munkafüzet</a:t>
            </a:r>
            <a:endParaRPr lang="hu-HU" dirty="0" smtClean="0"/>
          </a:p>
          <a:p>
            <a:pPr lvl="1"/>
            <a:r>
              <a:rPr lang="hu-HU" dirty="0" smtClean="0"/>
              <a:t>371.671.18 – egyéb segédkönyv a tanárnak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7527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95401" y="673039"/>
            <a:ext cx="9601196" cy="1303867"/>
          </a:xfrm>
        </p:spPr>
        <p:txBody>
          <a:bodyPr/>
          <a:lstStyle/>
          <a:p>
            <a:r>
              <a:rPr lang="hu-HU" dirty="0" smtClean="0"/>
              <a:t>Tipikus példák az </a:t>
            </a:r>
            <a:r>
              <a:rPr lang="hu-HU" dirty="0" err="1" smtClean="0"/>
              <a:t>OPKM-ben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95401" y="1976907"/>
            <a:ext cx="9601196" cy="4179194"/>
          </a:xfrm>
        </p:spPr>
        <p:txBody>
          <a:bodyPr>
            <a:normAutofit fontScale="92500" lnSpcReduction="10000"/>
          </a:bodyPr>
          <a:lstStyle/>
          <a:p>
            <a:r>
              <a:rPr lang="hu-HU" dirty="0" smtClean="0"/>
              <a:t>Oktatáspolitika, iskolarendszer</a:t>
            </a:r>
          </a:p>
          <a:p>
            <a:pPr lvl="1"/>
            <a:r>
              <a:rPr lang="hu-HU" dirty="0" smtClean="0"/>
              <a:t>37.014(439).5 stb.</a:t>
            </a:r>
          </a:p>
          <a:p>
            <a:pPr lvl="1"/>
            <a:r>
              <a:rPr lang="hu-HU" dirty="0" smtClean="0"/>
              <a:t>373/378 – iskolarendszer</a:t>
            </a:r>
          </a:p>
          <a:p>
            <a:r>
              <a:rPr lang="hu-HU" dirty="0" smtClean="0"/>
              <a:t>Konferenciák</a:t>
            </a:r>
          </a:p>
          <a:p>
            <a:pPr lvl="1"/>
            <a:r>
              <a:rPr lang="hu-HU" dirty="0" smtClean="0"/>
              <a:t>061.3[téma](magyar vagy nemzetközi)”idő”(helyszín)</a:t>
            </a:r>
          </a:p>
          <a:p>
            <a:r>
              <a:rPr lang="hu-HU" dirty="0" smtClean="0"/>
              <a:t>Oktatásmódszertan, </a:t>
            </a:r>
            <a:r>
              <a:rPr lang="hu-HU" dirty="0" err="1" smtClean="0"/>
              <a:t>tantárgypedagógia</a:t>
            </a:r>
            <a:endParaRPr lang="hu-HU" dirty="0" smtClean="0"/>
          </a:p>
          <a:p>
            <a:pPr lvl="1"/>
            <a:r>
              <a:rPr lang="hu-HU" dirty="0"/>
              <a:t>3</a:t>
            </a:r>
            <a:r>
              <a:rPr lang="hu-HU" dirty="0" smtClean="0"/>
              <a:t>71.3.02:372.851[373.33]</a:t>
            </a:r>
          </a:p>
          <a:p>
            <a:r>
              <a:rPr lang="hu-HU" dirty="0" smtClean="0"/>
              <a:t>Pedagógus munkája, pedagógusképzés</a:t>
            </a:r>
          </a:p>
          <a:p>
            <a:pPr lvl="1"/>
            <a:r>
              <a:rPr lang="hu-HU" dirty="0" smtClean="0"/>
              <a:t>371.124 – pedagógus</a:t>
            </a:r>
          </a:p>
          <a:p>
            <a:pPr lvl="1"/>
            <a:r>
              <a:rPr lang="hu-HU" dirty="0" smtClean="0"/>
              <a:t>371.15 – pedagógus </a:t>
            </a:r>
            <a:r>
              <a:rPr lang="hu-HU" dirty="0" smtClean="0"/>
              <a:t>viszonya </a:t>
            </a:r>
            <a:r>
              <a:rPr lang="hu-HU" dirty="0" smtClean="0"/>
              <a:t>a munkájához stb.</a:t>
            </a:r>
          </a:p>
          <a:p>
            <a:pPr lvl="1"/>
            <a:r>
              <a:rPr lang="hu-HU" dirty="0" smtClean="0"/>
              <a:t>371.13/.14 – pedagógusképzés, </a:t>
            </a:r>
            <a:r>
              <a:rPr lang="hu-HU" dirty="0" err="1" smtClean="0"/>
              <a:t>-továbbképzés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5618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37070" y="386821"/>
            <a:ext cx="9601196" cy="1303867"/>
          </a:xfrm>
        </p:spPr>
        <p:txBody>
          <a:bodyPr/>
          <a:lstStyle/>
          <a:p>
            <a:r>
              <a:rPr lang="hu-HU" dirty="0" smtClean="0"/>
              <a:t>Tipikus példák az </a:t>
            </a:r>
            <a:r>
              <a:rPr lang="hu-HU" dirty="0" err="1" smtClean="0"/>
              <a:t>OPKM-ben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10000"/>
          </a:bodyPr>
          <a:lstStyle/>
          <a:p>
            <a:r>
              <a:rPr lang="hu-HU" dirty="0" smtClean="0"/>
              <a:t>Vizsgák, tesztek, értékelés</a:t>
            </a:r>
          </a:p>
          <a:p>
            <a:pPr lvl="1"/>
            <a:r>
              <a:rPr lang="hu-HU" dirty="0" smtClean="0"/>
              <a:t>371.321.7 – számonkérés</a:t>
            </a:r>
          </a:p>
          <a:p>
            <a:pPr lvl="1"/>
            <a:r>
              <a:rPr lang="hu-HU" dirty="0" smtClean="0"/>
              <a:t>371.274/.276 – vizsgák</a:t>
            </a:r>
          </a:p>
          <a:p>
            <a:pPr lvl="1"/>
            <a:r>
              <a:rPr lang="hu-HU" dirty="0" smtClean="0"/>
              <a:t>371.263/.264 – tesztek</a:t>
            </a:r>
          </a:p>
          <a:p>
            <a:r>
              <a:rPr lang="hu-HU" dirty="0" smtClean="0"/>
              <a:t>Neveléselmélet</a:t>
            </a:r>
          </a:p>
          <a:p>
            <a:pPr lvl="1"/>
            <a:r>
              <a:rPr lang="hu-HU" dirty="0" smtClean="0"/>
              <a:t>37.01 – neveléselmélet</a:t>
            </a:r>
          </a:p>
          <a:p>
            <a:pPr lvl="1"/>
            <a:r>
              <a:rPr lang="hu-HU" dirty="0" smtClean="0"/>
              <a:t>37.013.73 – nevelésfilozófia</a:t>
            </a:r>
          </a:p>
          <a:p>
            <a:pPr lvl="1"/>
            <a:r>
              <a:rPr lang="hu-HU" dirty="0" smtClean="0"/>
              <a:t>37.013.74 – összehasonlító pedagógia</a:t>
            </a:r>
          </a:p>
          <a:p>
            <a:pPr lvl="1"/>
            <a:r>
              <a:rPr lang="hu-HU" dirty="0" smtClean="0"/>
              <a:t>37.013.75 – kísérleti pedagógia</a:t>
            </a:r>
          </a:p>
          <a:p>
            <a:pPr lvl="1"/>
            <a:r>
              <a:rPr lang="hu-HU" dirty="0" smtClean="0"/>
              <a:t>37.013.82 – gyógypedagógia – elmélet</a:t>
            </a:r>
          </a:p>
          <a:p>
            <a:r>
              <a:rPr lang="hu-HU" dirty="0" smtClean="0"/>
              <a:t>Oktatáskutatás, kísérletek</a:t>
            </a:r>
          </a:p>
          <a:p>
            <a:pPr lvl="1"/>
            <a:r>
              <a:rPr lang="hu-HU" dirty="0" smtClean="0"/>
              <a:t>37.012.85 – felmérések, vizsgálatok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1449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05625" y="184821"/>
            <a:ext cx="10515600" cy="1325563"/>
          </a:xfrm>
        </p:spPr>
        <p:txBody>
          <a:bodyPr/>
          <a:lstStyle/>
          <a:p>
            <a:r>
              <a:rPr lang="hu-HU" dirty="0" smtClean="0"/>
              <a:t>Tipikus példák az </a:t>
            </a:r>
            <a:r>
              <a:rPr lang="hu-HU" dirty="0" err="1" smtClean="0"/>
              <a:t>OPKM-ben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hu-HU" dirty="0" smtClean="0"/>
              <a:t>Nevelés</a:t>
            </a:r>
          </a:p>
          <a:p>
            <a:pPr lvl="1"/>
            <a:r>
              <a:rPr lang="hu-HU" dirty="0" smtClean="0"/>
              <a:t>37.03 – személyiségformálás</a:t>
            </a:r>
          </a:p>
          <a:p>
            <a:pPr lvl="2"/>
            <a:r>
              <a:rPr lang="hu-HU" dirty="0" smtClean="0"/>
              <a:t>37.034 – erkölcsi nevelés</a:t>
            </a:r>
          </a:p>
          <a:p>
            <a:pPr lvl="2"/>
            <a:r>
              <a:rPr lang="hu-HU" dirty="0" smtClean="0"/>
              <a:t>37.035 – közösségi nevelés</a:t>
            </a:r>
          </a:p>
          <a:p>
            <a:pPr lvl="2"/>
            <a:r>
              <a:rPr lang="hu-HU" dirty="0" smtClean="0"/>
              <a:t>37.036 – művészeti nevelés</a:t>
            </a:r>
          </a:p>
          <a:p>
            <a:pPr lvl="1"/>
            <a:r>
              <a:rPr lang="hu-HU" dirty="0" smtClean="0"/>
              <a:t>37.04 – nevelés különféle szempontokból</a:t>
            </a:r>
          </a:p>
          <a:p>
            <a:pPr lvl="1"/>
            <a:r>
              <a:rPr lang="hu-HU" dirty="0" smtClean="0"/>
              <a:t>37.018.11 – családi nevelés</a:t>
            </a:r>
          </a:p>
          <a:p>
            <a:pPr lvl="1"/>
            <a:r>
              <a:rPr lang="hu-HU" dirty="0" smtClean="0"/>
              <a:t>37.018.2 – iskolai nevelés</a:t>
            </a:r>
          </a:p>
          <a:p>
            <a:pPr lvl="1"/>
            <a:r>
              <a:rPr lang="hu-HU" dirty="0" smtClean="0"/>
              <a:t>37.018.3 – intézeti nevelés</a:t>
            </a:r>
          </a:p>
          <a:p>
            <a:pPr lvl="1"/>
            <a:r>
              <a:rPr lang="hu-HU" dirty="0" smtClean="0"/>
              <a:t>371.4 – nevelési rendszerek</a:t>
            </a:r>
          </a:p>
          <a:p>
            <a:pPr lvl="2"/>
            <a:r>
              <a:rPr lang="hu-HU" dirty="0" smtClean="0"/>
              <a:t>Pl. 371.481 - Montessori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9444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Tipikus példák az </a:t>
            </a:r>
            <a:r>
              <a:rPr lang="hu-HU" dirty="0" err="1" smtClean="0"/>
              <a:t>OPKM-ben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Neveléstörténet</a:t>
            </a:r>
          </a:p>
          <a:p>
            <a:pPr lvl="1"/>
            <a:r>
              <a:rPr lang="hu-HU" dirty="0" smtClean="0"/>
              <a:t>37(091)(439)”1950/1956”</a:t>
            </a:r>
          </a:p>
          <a:p>
            <a:r>
              <a:rPr lang="hu-HU" dirty="0" smtClean="0"/>
              <a:t>Fogyatékosságok, gyógypedagógia, mindenféle különleges csoport</a:t>
            </a:r>
          </a:p>
          <a:p>
            <a:pPr lvl="1"/>
            <a:r>
              <a:rPr lang="hu-HU" dirty="0" smtClean="0"/>
              <a:t>376.2/.4 – fogyatékosok</a:t>
            </a:r>
          </a:p>
          <a:p>
            <a:pPr lvl="1"/>
            <a:r>
              <a:rPr lang="hu-HU" dirty="0" smtClean="0"/>
              <a:t>376.5 – nehezen nevelhető gyermek</a:t>
            </a:r>
          </a:p>
          <a:p>
            <a:pPr lvl="1"/>
            <a:r>
              <a:rPr lang="hu-HU" dirty="0" smtClean="0"/>
              <a:t>376.6 – hátrányos helyzetűek</a:t>
            </a:r>
          </a:p>
          <a:p>
            <a:pPr lvl="1"/>
            <a:r>
              <a:rPr lang="hu-HU" dirty="0" smtClean="0"/>
              <a:t>376.7 – nemzetiségiek, etnikai csoportok</a:t>
            </a:r>
          </a:p>
          <a:p>
            <a:r>
              <a:rPr lang="hu-HU" dirty="0" smtClean="0"/>
              <a:t>Szakképzés</a:t>
            </a:r>
          </a:p>
          <a:p>
            <a:pPr lvl="1"/>
            <a:r>
              <a:rPr lang="hu-HU" dirty="0" smtClean="0"/>
              <a:t>373.6 – szakközépiskola</a:t>
            </a:r>
          </a:p>
          <a:p>
            <a:pPr lvl="1"/>
            <a:r>
              <a:rPr lang="hu-HU" dirty="0" smtClean="0"/>
              <a:t>377 - szakmunkásképzés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6108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Tipikus példák az </a:t>
            </a:r>
            <a:r>
              <a:rPr lang="hu-HU" dirty="0" err="1" smtClean="0"/>
              <a:t>OPKM-ben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smtClean="0"/>
              <a:t>Iskolatípusok</a:t>
            </a:r>
          </a:p>
          <a:p>
            <a:pPr lvl="1"/>
            <a:r>
              <a:rPr lang="hu-HU" dirty="0" smtClean="0"/>
              <a:t>372.3 – iskoláskor előtti nevelés</a:t>
            </a:r>
          </a:p>
          <a:p>
            <a:pPr lvl="1"/>
            <a:r>
              <a:rPr lang="hu-HU" dirty="0" smtClean="0"/>
              <a:t>373.24 – óvoda</a:t>
            </a:r>
          </a:p>
          <a:p>
            <a:pPr lvl="1"/>
            <a:r>
              <a:rPr lang="hu-HU" dirty="0" smtClean="0"/>
              <a:t>373.3 – általános iskola</a:t>
            </a:r>
          </a:p>
          <a:p>
            <a:pPr lvl="2"/>
            <a:r>
              <a:rPr lang="hu-HU" dirty="0" smtClean="0"/>
              <a:t>373.32 – alsó tagozat</a:t>
            </a:r>
          </a:p>
          <a:p>
            <a:pPr lvl="2"/>
            <a:r>
              <a:rPr lang="hu-HU" dirty="0" smtClean="0"/>
              <a:t>373.33 – felső tagozat</a:t>
            </a:r>
          </a:p>
          <a:p>
            <a:pPr lvl="1"/>
            <a:r>
              <a:rPr lang="hu-HU" dirty="0" smtClean="0"/>
              <a:t>373.54 – gimnázium</a:t>
            </a:r>
          </a:p>
          <a:p>
            <a:pPr lvl="1"/>
            <a:r>
              <a:rPr lang="hu-HU" dirty="0" smtClean="0"/>
              <a:t>373.6 – szakközépiskola</a:t>
            </a:r>
          </a:p>
          <a:p>
            <a:pPr lvl="1"/>
            <a:r>
              <a:rPr lang="hu-HU" dirty="0" smtClean="0"/>
              <a:t>377.35 - szakmunkásképző</a:t>
            </a:r>
          </a:p>
          <a:p>
            <a:r>
              <a:rPr lang="hu-HU" dirty="0" smtClean="0"/>
              <a:t>Iskolán kívüli nevelés</a:t>
            </a:r>
          </a:p>
          <a:p>
            <a:pPr lvl="1"/>
            <a:r>
              <a:rPr lang="hu-HU" dirty="0" smtClean="0"/>
              <a:t>374</a:t>
            </a:r>
          </a:p>
          <a:p>
            <a:pPr lvl="1"/>
            <a:r>
              <a:rPr lang="hu-HU" dirty="0" smtClean="0"/>
              <a:t>374.7 – felnőttoktatás</a:t>
            </a:r>
          </a:p>
          <a:p>
            <a:r>
              <a:rPr lang="hu-HU" dirty="0" smtClean="0"/>
              <a:t>Felsőoktatás</a:t>
            </a:r>
          </a:p>
          <a:p>
            <a:pPr lvl="1"/>
            <a:r>
              <a:rPr lang="hu-HU" dirty="0" smtClean="0"/>
              <a:t>378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1585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Példák, feladatok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371.3.02(075.8):372.854[373.33]</a:t>
            </a:r>
          </a:p>
          <a:p>
            <a:r>
              <a:rPr lang="hu-HU" dirty="0" smtClean="0"/>
              <a:t>371.3.02:372.880.30</a:t>
            </a:r>
          </a:p>
          <a:p>
            <a:r>
              <a:rPr lang="hu-HU" dirty="0" smtClean="0"/>
              <a:t>803.0[37]=945.11</a:t>
            </a:r>
          </a:p>
          <a:p>
            <a:r>
              <a:rPr lang="hu-HU" dirty="0" smtClean="0"/>
              <a:t>371.671.18:372.880.20</a:t>
            </a:r>
          </a:p>
          <a:p>
            <a:r>
              <a:rPr lang="hu-HU" dirty="0" smtClean="0"/>
              <a:t>371.671.13(439):372.857/.859[373.33]</a:t>
            </a:r>
          </a:p>
          <a:p>
            <a:r>
              <a:rPr lang="hu-HU" dirty="0" smtClean="0"/>
              <a:t>37(091)(439)”18/19”:372.874.1</a:t>
            </a:r>
          </a:p>
          <a:p>
            <a:r>
              <a:rPr lang="hu-HU" dirty="0" smtClean="0"/>
              <a:t>371.671.12(439):372.868.13[373.6]</a:t>
            </a:r>
          </a:p>
          <a:p>
            <a:r>
              <a:rPr lang="hu-HU" dirty="0" smtClean="0"/>
              <a:t>37.014(100):372.880[373.3/377]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7242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461</Words>
  <Application>Microsoft Office PowerPoint</Application>
  <PresentationFormat>Szélesvásznú</PresentationFormat>
  <Paragraphs>119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Office-téma</vt:lpstr>
      <vt:lpstr>ETO az OPKM-ben</vt:lpstr>
      <vt:lpstr>Emlékeztető – az ETO rendszere</vt:lpstr>
      <vt:lpstr>Tipikus példák az OPKM-ben</vt:lpstr>
      <vt:lpstr>Tipikus példák az OPKM-ben</vt:lpstr>
      <vt:lpstr>Tipikus példák az OPKM-ben</vt:lpstr>
      <vt:lpstr>Tipikus példák az OPKM-ben</vt:lpstr>
      <vt:lpstr>Tipikus példák az OPKM-ben</vt:lpstr>
      <vt:lpstr>Tipikus példák az OPKM-ben</vt:lpstr>
      <vt:lpstr>Példák, feladatok</vt:lpstr>
      <vt:lpstr>Példák, feladatok</vt:lpstr>
      <vt:lpstr>Példák, feladatok</vt:lpstr>
      <vt:lpstr>Példák, feladatok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ETO az OPKM-ben</dc:title>
  <dc:creator>len9</dc:creator>
  <cp:lastModifiedBy>len9</cp:lastModifiedBy>
  <cp:revision>16</cp:revision>
  <dcterms:created xsi:type="dcterms:W3CDTF">2022-04-11T05:34:44Z</dcterms:created>
  <dcterms:modified xsi:type="dcterms:W3CDTF">2022-04-14T07:25:30Z</dcterms:modified>
</cp:coreProperties>
</file>