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285" r:id="rId7"/>
    <p:sldId id="292" r:id="rId8"/>
    <p:sldId id="281" r:id="rId9"/>
    <p:sldId id="282" r:id="rId10"/>
    <p:sldId id="283" r:id="rId11"/>
    <p:sldId id="284" r:id="rId12"/>
    <p:sldId id="286" r:id="rId13"/>
    <p:sldId id="287" r:id="rId14"/>
    <p:sldId id="291" r:id="rId15"/>
    <p:sldId id="288" r:id="rId16"/>
    <p:sldId id="289" r:id="rId17"/>
    <p:sldId id="290" r:id="rId18"/>
  </p:sldIdLst>
  <p:sldSz cx="12188825" cy="6858000"/>
  <p:notesSz cx="6858000" cy="9144000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DA7075-86FF-42B2-8927-7F322A15F833}" type="datetime1">
              <a:rPr lang="hu-HU" smtClean="0">
                <a:solidFill>
                  <a:schemeClr val="tx2"/>
                </a:solidFill>
              </a:rPr>
              <a:pPr algn="r" rtl="0"/>
              <a:t>2022.03.25.</a:t>
            </a:fld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u-HU" smtClean="0">
                <a:solidFill>
                  <a:schemeClr val="tx2"/>
                </a:solidFill>
              </a:rPr>
              <a:pPr algn="r" rtl="0"/>
              <a:t>‹#›</a:t>
            </a:fld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6648EB40-417A-43B6-8398-70047EA5A74C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6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E2763D-E032-4DFF-B0B3-3D8422FFCF0E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7ABD3E-B90B-44E6-BFFE-432971789295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6C6E60-1866-4758-8791-4C4E45C36254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8FF994-63F4-4649-B3EC-87876C8F5873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E2DD76-DA38-4175-BA3B-63CD08093EE0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77CE3F-4691-403E-A0B4-65592C908B08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C7133D-4DC0-4E2A-8D81-F8B473E814B4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78BBDA-88A6-480E-A129-7B2F79ABA348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81C038-294F-4567-9ADB-CFB54F107354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82AADB5-EBED-4173-BC4E-244A8186BD03}" type="datetime1">
              <a:rPr lang="hu-HU" smtClean="0"/>
              <a:pPr/>
              <a:t>2022.03.25.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Iskolai értesítők tájékoztatási forrásai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hu-HU" dirty="0" smtClean="0"/>
              <a:t>Kiegészítés a Pedagógiai információforrások tanfolyam anyagához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Értesítők digitalizálása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1 979 478 oldal</a:t>
            </a:r>
          </a:p>
          <a:p>
            <a:r>
              <a:rPr lang="hu-HU" dirty="0" smtClean="0"/>
              <a:t>31 576 kötet</a:t>
            </a:r>
          </a:p>
          <a:p>
            <a:r>
              <a:rPr lang="hu-HU" dirty="0" smtClean="0"/>
              <a:t>361 település</a:t>
            </a:r>
          </a:p>
          <a:p>
            <a:r>
              <a:rPr lang="hu-HU" dirty="0" smtClean="0"/>
              <a:t>1510 iskola</a:t>
            </a:r>
          </a:p>
          <a:p>
            <a:endParaRPr lang="hu-HU" dirty="0"/>
          </a:p>
          <a:p>
            <a:r>
              <a:rPr lang="hu-HU" dirty="0" smtClean="0"/>
              <a:t>ADT-ben, kereshető pdf formátumban, letölthető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27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Állományvédelmi szempontok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Lehetőleg a digitalizált verziót szolgáltassuk az ADT-ből (kereshető és letölthető, védjük az eredetit)</a:t>
            </a:r>
          </a:p>
          <a:p>
            <a:r>
              <a:rPr lang="hu-HU" dirty="0" smtClean="0"/>
              <a:t>Ha a kezünkbe kerül rossz állapotú értesítő, mindent tegyünk meg a védelméért (átcsomagolás, boríték, doboz, feliratozva), mielőtt visszakerül a raktárba.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19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az ADT-ben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Teljes címlista </a:t>
            </a:r>
          </a:p>
          <a:p>
            <a:r>
              <a:rPr lang="hu-HU" dirty="0" smtClean="0"/>
              <a:t>Tartalom: Iskolai értesítők</a:t>
            </a:r>
          </a:p>
          <a:p>
            <a:r>
              <a:rPr lang="hu-HU" dirty="0" smtClean="0"/>
              <a:t>Keresés a címlistában (helységnév)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10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az ADT-ben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852" y="1438995"/>
            <a:ext cx="9130613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az ADT-ben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402" y="1730927"/>
            <a:ext cx="10513168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Bibliográfiák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XVIII.századi érdemsorozatok / összeáll. Dörnyei Sándor, V. Ecsedy Judit, Pavercsik Ilona. Bp. OPKM. 1989.</a:t>
            </a:r>
          </a:p>
          <a:p>
            <a:pPr rtl="0"/>
            <a:r>
              <a:rPr lang="hu-HU" dirty="0" smtClean="0"/>
              <a:t>A magyarországi iskolai értesítők bibliográfiája 1800-1850 / összeáll. Gráberné Bősze Klára. Bp. OFI-OPKM. 2013.</a:t>
            </a:r>
          </a:p>
          <a:p>
            <a:pPr rtl="0"/>
            <a:r>
              <a:rPr lang="hu-HU" dirty="0" smtClean="0"/>
              <a:t>A magyarországi iskolai értesítők bibliográfiája 1850/51-1948/49. /szerk. és összeáll. Léces Károly és Gráberné Bősze Klára, sorozatszerkesztő Tóthné Környei Márta. 1-19. kötet. Bp.OPKM.1996-2014.</a:t>
            </a:r>
          </a:p>
          <a:p>
            <a:pPr rtl="0"/>
            <a:r>
              <a:rPr lang="hu-HU" dirty="0" smtClean="0"/>
              <a:t>Helységnevek szerint, azon belül csillaggal elválasztva az egyes iskolatípusok és iskolák.</a:t>
            </a:r>
          </a:p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Bibliográfiák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A-F-ig (az első 3 kötet) nem tartalmaz jelzeteket, csak lelőhelyet (a jelzet a katalógusból vagy a hasonlítójegyzékből állapítható meg)</a:t>
            </a:r>
          </a:p>
          <a:p>
            <a:r>
              <a:rPr lang="hu-HU" dirty="0" smtClean="0"/>
              <a:t>Az egyes iskolák értesítőinek jelzete a bibliográfiában mindig az </a:t>
            </a:r>
            <a:r>
              <a:rPr lang="hu-HU" u="sng" dirty="0" smtClean="0"/>
              <a:t>első előfordulásnál </a:t>
            </a:r>
            <a:r>
              <a:rPr lang="hu-HU" dirty="0" smtClean="0"/>
              <a:t>található.</a:t>
            </a:r>
          </a:p>
          <a:p>
            <a:r>
              <a:rPr lang="hu-HU" dirty="0" smtClean="0"/>
              <a:t>Sorszámozás az 1-19. kötetekben folyamatos (1 - 43146-ig)</a:t>
            </a:r>
          </a:p>
          <a:p>
            <a:r>
              <a:rPr lang="hu-HU" dirty="0" smtClean="0"/>
              <a:t>Mutatók (névmutató, tárgymutató, a bibliográfiai tétel sorszámával</a:t>
            </a:r>
            <a:r>
              <a:rPr lang="hu-HU" dirty="0" smtClean="0"/>
              <a:t>)</a:t>
            </a:r>
          </a:p>
          <a:p>
            <a:r>
              <a:rPr lang="hu-HU" dirty="0" smtClean="0"/>
              <a:t>Kereshető pdf formátumban a honlapunkon és a Hungaricana oldalán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8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https://hungaricana.hu/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820" y="1473200"/>
            <a:ext cx="11089232" cy="52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Bibliográfiák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Szabolcsi </a:t>
            </a:r>
            <a:r>
              <a:rPr lang="hu-HU" dirty="0"/>
              <a:t>iskolai értesítők bibliográfiája, 1864-1984 / [összeáll. és a bevezetőt írta László Gézáné</a:t>
            </a:r>
            <a:r>
              <a:rPr lang="hu-HU" dirty="0" smtClean="0"/>
              <a:t>] Nyíregyháza </a:t>
            </a:r>
            <a:r>
              <a:rPr lang="hu-HU" dirty="0"/>
              <a:t>: Móricz M. Kvt., </a:t>
            </a:r>
            <a:r>
              <a:rPr lang="hu-HU" dirty="0" smtClean="0"/>
              <a:t>1984.</a:t>
            </a:r>
          </a:p>
          <a:p>
            <a:r>
              <a:rPr lang="hu-HU" dirty="0" smtClean="0"/>
              <a:t>Verzeichnis </a:t>
            </a:r>
            <a:r>
              <a:rPr lang="de-DE" dirty="0" smtClean="0"/>
              <a:t>von </a:t>
            </a:r>
            <a:r>
              <a:rPr lang="de-DE" dirty="0"/>
              <a:t>Programm-Abhandlungen deutscher, österreichischer und schweizerischer Schulen der Jahre 1825-1918 : Alphabetisch geordnet nach Verfassern / Franz Kössler ; mit einem Vorwort von Hermann </a:t>
            </a:r>
            <a:r>
              <a:rPr lang="de-DE" dirty="0" smtClean="0"/>
              <a:t>Schüling</a:t>
            </a:r>
            <a:r>
              <a:rPr lang="hu-HU" dirty="0" smtClean="0"/>
              <a:t> Vol.1-4. München, Saur. 1987. (Benne: ausztriai iskolák értesítői)</a:t>
            </a:r>
          </a:p>
          <a:p>
            <a:r>
              <a:rPr lang="hu-HU" dirty="0" smtClean="0"/>
              <a:t>További helyi gyűjtemények tanulmánykötetekben, folyóiratokban </a:t>
            </a:r>
            <a:r>
              <a:rPr lang="hu-HU" dirty="0" smtClean="0"/>
              <a:t>jelentek meg (adatbázisban </a:t>
            </a:r>
            <a:r>
              <a:rPr lang="hu-HU" dirty="0" smtClean="0"/>
              <a:t>kereshető: bibliográfia*iskolai évkönyv</a:t>
            </a:r>
            <a:r>
              <a:rPr lang="hu-HU" dirty="0" smtClean="0"/>
              <a:t>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5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OPKM, OSZK iskolai értesítők behasonlító jegyzéke 1-2.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Munkapéldány</a:t>
            </a:r>
          </a:p>
          <a:p>
            <a:r>
              <a:rPr lang="hu-HU" dirty="0" smtClean="0"/>
              <a:t>Első közelítésben a leggyorsabb keresést biztosítja</a:t>
            </a:r>
          </a:p>
          <a:p>
            <a:r>
              <a:rPr lang="hu-HU" dirty="0" smtClean="0"/>
              <a:t>Helységnevek betűrendjében, azon belül iskolatípusonként kereshető</a:t>
            </a:r>
          </a:p>
          <a:p>
            <a:r>
              <a:rPr lang="hu-HU" dirty="0" smtClean="0"/>
              <a:t>Raktári jelzeteket tartalmaz (Ért. </a:t>
            </a:r>
            <a:r>
              <a:rPr lang="hu-HU" dirty="0" smtClean="0"/>
              <a:t>= OSZK</a:t>
            </a:r>
            <a:r>
              <a:rPr lang="hu-HU" dirty="0" smtClean="0"/>
              <a:t>, </a:t>
            </a:r>
            <a:r>
              <a:rPr lang="hu-HU" dirty="0" smtClean="0"/>
              <a:t>E = OPKM</a:t>
            </a:r>
            <a:r>
              <a:rPr lang="hu-HU" dirty="0" smtClean="0"/>
              <a:t>)</a:t>
            </a:r>
          </a:p>
          <a:p>
            <a:r>
              <a:rPr lang="hu-HU" dirty="0" smtClean="0"/>
              <a:t>Az egyes éveknél nincs megkülönböztetett jelölés a két könyvtár állományára </a:t>
            </a:r>
            <a:r>
              <a:rPr lang="hu-HU" dirty="0" smtClean="0"/>
              <a:t>vonatkozóan.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Egyedi leltári nyilvántartás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Legrészletesebb nyilvántartás</a:t>
            </a:r>
          </a:p>
          <a:p>
            <a:r>
              <a:rPr lang="hu-HU" dirty="0" smtClean="0"/>
              <a:t>Jelzetek szerint (E…)</a:t>
            </a:r>
          </a:p>
          <a:p>
            <a:r>
              <a:rPr lang="hu-HU" dirty="0" smtClean="0"/>
              <a:t>Tanévenként, többespéldányokkal (-E…)</a:t>
            </a:r>
          </a:p>
          <a:p>
            <a:r>
              <a:rPr lang="hu-HU" dirty="0" smtClean="0"/>
              <a:t>Ha az iskolának több névváltozata volt, ez a legjobban használható eszköz, mert a jelzet ebben az esetben azonos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76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Katalógus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Helységnevek szerint, azon belül iskolatípusok (nem teljes)</a:t>
            </a:r>
          </a:p>
          <a:p>
            <a:r>
              <a:rPr lang="hu-HU" dirty="0" smtClean="0"/>
              <a:t>1950-től (ami már nincs a bibliográfiában és még nincs az adatbázisban, csak itt kereshető!)</a:t>
            </a:r>
          </a:p>
          <a:p>
            <a:r>
              <a:rPr lang="hu-HU" dirty="0" smtClean="0"/>
              <a:t>Budapesti iskolákról betűrendes mutató (iskola neve, jelzete)</a:t>
            </a:r>
          </a:p>
          <a:p>
            <a:r>
              <a:rPr lang="hu-HU" dirty="0" smtClean="0"/>
              <a:t>Utalók (iskola neve  Ld. helységnév, iskolatípus)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7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Programértekezések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/>
              <a:t>= </a:t>
            </a:r>
            <a:r>
              <a:rPr lang="hu-HU" dirty="0" smtClean="0"/>
              <a:t>Középiskolai tanárok i</a:t>
            </a:r>
            <a:r>
              <a:rPr lang="hu-HU" dirty="0" smtClean="0"/>
              <a:t>skolai </a:t>
            </a:r>
            <a:r>
              <a:rPr lang="hu-HU" dirty="0" smtClean="0"/>
              <a:t>értesítőkben megjelent </a:t>
            </a:r>
            <a:r>
              <a:rPr lang="hu-HU" dirty="0" smtClean="0"/>
              <a:t>tanulmányai 	(</a:t>
            </a:r>
            <a:r>
              <a:rPr lang="hu-HU" dirty="0" smtClean="0"/>
              <a:t>tudományos igényű, változatos témakör)</a:t>
            </a:r>
          </a:p>
          <a:p>
            <a:r>
              <a:rPr lang="hu-HU" dirty="0" smtClean="0"/>
              <a:t>Repertóriumok a programértekezésekről (&gt; </a:t>
            </a:r>
            <a:r>
              <a:rPr lang="hu-HU" dirty="0" smtClean="0"/>
              <a:t>10e tétel)</a:t>
            </a:r>
            <a:endParaRPr lang="hu-HU" dirty="0" smtClean="0"/>
          </a:p>
          <a:p>
            <a:pPr lvl="1"/>
            <a:r>
              <a:rPr lang="hu-HU" dirty="0" smtClean="0"/>
              <a:t>1850-1885 (Panyák Ede)</a:t>
            </a:r>
          </a:p>
          <a:p>
            <a:pPr lvl="1"/>
            <a:r>
              <a:rPr lang="hu-HU" dirty="0" smtClean="0"/>
              <a:t>1901-1910 (Petrik Géza: Magyar Könyvészet I. 518-563.p.)</a:t>
            </a:r>
          </a:p>
          <a:p>
            <a:pPr lvl="1"/>
            <a:r>
              <a:rPr lang="hu-HU" dirty="0" smtClean="0"/>
              <a:t>1930-1935 (Fővárosi Pedagógiai Könyvtár évkönyve (1938, 1939.)</a:t>
            </a:r>
          </a:p>
          <a:p>
            <a:pPr lvl="1"/>
            <a:r>
              <a:rPr lang="hu-HU" dirty="0" smtClean="0"/>
              <a:t>1935-1940 (Bakács Istvánné</a:t>
            </a:r>
            <a:r>
              <a:rPr lang="hu-HU" dirty="0" smtClean="0"/>
              <a:t>)</a:t>
            </a:r>
          </a:p>
          <a:p>
            <a:pPr marL="426645" lvl="1" indent="0">
              <a:buNone/>
            </a:pPr>
            <a:endParaRPr lang="hu-HU" dirty="0" smtClean="0"/>
          </a:p>
          <a:p>
            <a:pPr marL="426645" lvl="1" indent="0">
              <a:buNone/>
            </a:pPr>
            <a:r>
              <a:rPr lang="hu-HU" dirty="0" smtClean="0"/>
              <a:t>1887-1939 </a:t>
            </a:r>
            <a:r>
              <a:rPr lang="hu-HU" dirty="0" smtClean="0"/>
              <a:t>Kozocsa Sándor kéziratos katalógusa (helységnevek szerint kereshető)</a:t>
            </a:r>
          </a:p>
          <a:p>
            <a:r>
              <a:rPr lang="hu-HU" dirty="0" smtClean="0"/>
              <a:t>Iskolatörténetek  (egyes iskolák jubileuma, 1895/96 tanév)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45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önyvek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0_TF02787940_TF02787940.potx" id="{B68210BC-6D90-4931-9A79-431CF5D316B4}" vid="{C6FF3AFF-6251-4176-AEA2-2ABE4BE2359F}"/>
    </a:ext>
  </a:extLst>
</a:theme>
</file>

<file path=ppt/theme/theme2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Kék könyvtorony bemutató (szélesvásznú)</Template>
  <TotalTime>0</TotalTime>
  <Words>480</Words>
  <Application>Microsoft Office PowerPoint</Application>
  <PresentationFormat>Egyéni</PresentationFormat>
  <Paragraphs>61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Könyvek 16x9</vt:lpstr>
      <vt:lpstr>Iskolai értesítők tájékoztatási forrásai</vt:lpstr>
      <vt:lpstr>Bibliográfiák</vt:lpstr>
      <vt:lpstr>Bibliográfiák</vt:lpstr>
      <vt:lpstr>https://hungaricana.hu/</vt:lpstr>
      <vt:lpstr>Bibliográfiák</vt:lpstr>
      <vt:lpstr>OPKM, OSZK iskolai értesítők behasonlító jegyzéke 1-2.</vt:lpstr>
      <vt:lpstr>Egyedi leltári nyilvántartás</vt:lpstr>
      <vt:lpstr>Katalógus</vt:lpstr>
      <vt:lpstr>Programértekezések</vt:lpstr>
      <vt:lpstr>Értesítők digitalizálása</vt:lpstr>
      <vt:lpstr>Állományvédelmi szempontok</vt:lpstr>
      <vt:lpstr>Keresés az ADT-ben</vt:lpstr>
      <vt:lpstr>Keresés az ADT-ben</vt:lpstr>
      <vt:lpstr>Keresés az ADT-ben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2022-03-24T12:45:14Z</dcterms:created>
  <dcterms:modified xsi:type="dcterms:W3CDTF">2022-03-25T07:58:16Z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