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797675" cy="9926638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1" autoAdjust="0"/>
    <p:restoredTop sz="94660"/>
  </p:normalViewPr>
  <p:slideViewPr>
    <p:cSldViewPr snapToGrid="0">
      <p:cViewPr varScale="1">
        <p:scale>
          <a:sx n="45" d="100"/>
          <a:sy n="45" d="100"/>
        </p:scale>
        <p:origin x="82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986101-9B5F-451E-88AC-B43DC60BD239}" type="datetimeFigureOut">
              <a:rPr lang="hu-HU" smtClean="0"/>
              <a:t>2022.02.10.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F9ACCE-6201-40F5-9D01-AA10F371F71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68576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F9ACCE-6201-40F5-9D01-AA10F371F713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003987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F9ACCE-6201-40F5-9D01-AA10F371F713}" type="slidenum">
              <a:rPr lang="hu-HU" smtClean="0"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920697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F9ACCE-6201-40F5-9D01-AA10F371F713}" type="slidenum">
              <a:rPr lang="hu-HU" smtClean="0"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523398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F9ACCE-6201-40F5-9D01-AA10F371F713}" type="slidenum">
              <a:rPr lang="hu-HU" smtClean="0"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640230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F9ACCE-6201-40F5-9D01-AA10F371F713}" type="slidenum">
              <a:rPr lang="hu-HU" smtClean="0"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785113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F9ACCE-6201-40F5-9D01-AA10F371F713}" type="slidenum">
              <a:rPr lang="hu-HU" smtClean="0"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357074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F9ACCE-6201-40F5-9D01-AA10F371F713}" type="slidenum">
              <a:rPr lang="hu-HU" smtClean="0"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955774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F9ACCE-6201-40F5-9D01-AA10F371F713}" type="slidenum">
              <a:rPr lang="hu-HU" smtClean="0"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774916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F9ACCE-6201-40F5-9D01-AA10F371F713}" type="slidenum">
              <a:rPr lang="hu-HU" smtClean="0"/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94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BC783-F150-49A3-9ABE-E7BA057AB68B}" type="datetimeFigureOut">
              <a:rPr lang="hu-HU" smtClean="0"/>
              <a:t>2022.02.10.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35AD3-6E90-4D4F-8C2E-8129CD7A259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7962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BC783-F150-49A3-9ABE-E7BA057AB68B}" type="datetimeFigureOut">
              <a:rPr lang="hu-HU" smtClean="0"/>
              <a:t>2022.02.10.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35AD3-6E90-4D4F-8C2E-8129CD7A259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00988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BC783-F150-49A3-9ABE-E7BA057AB68B}" type="datetimeFigureOut">
              <a:rPr lang="hu-HU" smtClean="0"/>
              <a:t>2022.02.10.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35AD3-6E90-4D4F-8C2E-8129CD7A259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63429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BC783-F150-49A3-9ABE-E7BA057AB68B}" type="datetimeFigureOut">
              <a:rPr lang="hu-HU" smtClean="0"/>
              <a:t>2022.02.10.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35AD3-6E90-4D4F-8C2E-8129CD7A259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55264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BC783-F150-49A3-9ABE-E7BA057AB68B}" type="datetimeFigureOut">
              <a:rPr lang="hu-HU" smtClean="0"/>
              <a:t>2022.02.10.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35AD3-6E90-4D4F-8C2E-8129CD7A259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34401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BC783-F150-49A3-9ABE-E7BA057AB68B}" type="datetimeFigureOut">
              <a:rPr lang="hu-HU" smtClean="0"/>
              <a:t>2022.02.10.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35AD3-6E90-4D4F-8C2E-8129CD7A259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03726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BC783-F150-49A3-9ABE-E7BA057AB68B}" type="datetimeFigureOut">
              <a:rPr lang="hu-HU" smtClean="0"/>
              <a:t>2022.02.10.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35AD3-6E90-4D4F-8C2E-8129CD7A259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33184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BC783-F150-49A3-9ABE-E7BA057AB68B}" type="datetimeFigureOut">
              <a:rPr lang="hu-HU" smtClean="0"/>
              <a:t>2022.02.10.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35AD3-6E90-4D4F-8C2E-8129CD7A259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50142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BC783-F150-49A3-9ABE-E7BA057AB68B}" type="datetimeFigureOut">
              <a:rPr lang="hu-HU" smtClean="0"/>
              <a:t>2022.02.10.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35AD3-6E90-4D4F-8C2E-8129CD7A259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42390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BC783-F150-49A3-9ABE-E7BA057AB68B}" type="datetimeFigureOut">
              <a:rPr lang="hu-HU" smtClean="0"/>
              <a:t>2022.02.10.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35AD3-6E90-4D4F-8C2E-8129CD7A259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46524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BC783-F150-49A3-9ABE-E7BA057AB68B}" type="datetimeFigureOut">
              <a:rPr lang="hu-HU" smtClean="0"/>
              <a:t>2022.02.10.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35AD3-6E90-4D4F-8C2E-8129CD7A259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4115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BC783-F150-49A3-9ABE-E7BA057AB68B}" type="datetimeFigureOut">
              <a:rPr lang="hu-HU" smtClean="0"/>
              <a:t>2022.02.10.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35AD3-6E90-4D4F-8C2E-8129CD7A259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38625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III. </a:t>
            </a:r>
            <a:r>
              <a:rPr lang="hu-HU" dirty="0" smtClean="0"/>
              <a:t>Fejezet</a:t>
            </a:r>
            <a:br>
              <a:rPr lang="hu-HU" dirty="0" smtClean="0"/>
            </a:br>
            <a:r>
              <a:rPr lang="hu-HU" dirty="0" smtClean="0"/>
              <a:t> </a:t>
            </a:r>
            <a:r>
              <a:rPr lang="hu-HU" dirty="0"/>
              <a:t>A pedagógiai információ és forrásai.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27321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Referensz kérdések típusai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Műre vonatkozó </a:t>
            </a:r>
          </a:p>
          <a:p>
            <a:pPr marL="0" indent="0">
              <a:buNone/>
            </a:pPr>
            <a:endParaRPr lang="hu-HU" dirty="0" smtClean="0"/>
          </a:p>
          <a:p>
            <a:r>
              <a:rPr lang="hu-HU" dirty="0" smtClean="0"/>
              <a:t>Faktografikus </a:t>
            </a:r>
          </a:p>
          <a:p>
            <a:pPr marL="0" indent="0">
              <a:buNone/>
            </a:pPr>
            <a:endParaRPr lang="hu-HU" dirty="0" smtClean="0"/>
          </a:p>
          <a:p>
            <a:r>
              <a:rPr lang="hu-HU" dirty="0" smtClean="0"/>
              <a:t>Tematikus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63130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Műre vonatkozó kérdés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 smtClean="0"/>
              <a:t>Keresés a bibliográfiai adat szintjén: adott művet, egy szerző összes műveit keressük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Források:</a:t>
            </a:r>
          </a:p>
          <a:p>
            <a:pPr marL="0" indent="0">
              <a:buNone/>
            </a:pPr>
            <a:r>
              <a:rPr lang="hu-HU" dirty="0"/>
              <a:t>	a</a:t>
            </a:r>
            <a:r>
              <a:rPr lang="hu-HU" dirty="0" smtClean="0"/>
              <a:t>datbázis</a:t>
            </a:r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katalógus</a:t>
            </a:r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bibliográfia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16076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Adatbázis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hu-HU" dirty="0" smtClean="0"/>
              <a:t>OPKM OPAC = könyvtári katalógus és szakirodalmi adatbázis</a:t>
            </a:r>
          </a:p>
          <a:p>
            <a:pPr marL="0" indent="0">
              <a:buNone/>
            </a:pPr>
            <a:r>
              <a:rPr lang="hu-HU" u="sng" dirty="0" smtClean="0"/>
              <a:t>Tartalma</a:t>
            </a:r>
            <a:r>
              <a:rPr lang="hu-HU" dirty="0" smtClean="0"/>
              <a:t> – 1989-től teljes körű feldolgozás számítógépen (monografikus és analitikus). Tervszerű retrospektív konverzió:</a:t>
            </a:r>
          </a:p>
          <a:p>
            <a:r>
              <a:rPr lang="hu-HU" dirty="0" smtClean="0"/>
              <a:t>1984-től minden monografikus (=1984 utáni leíró katalógus)</a:t>
            </a:r>
          </a:p>
          <a:p>
            <a:r>
              <a:rPr lang="hu-HU" dirty="0" smtClean="0"/>
              <a:t>1980-tól minden magyar nyelvű pedagógia</a:t>
            </a:r>
          </a:p>
          <a:p>
            <a:r>
              <a:rPr lang="hu-HU" dirty="0" smtClean="0"/>
              <a:t>1975-től válogatva a külföldi pedagógiai szakirodalom</a:t>
            </a:r>
          </a:p>
          <a:p>
            <a:r>
              <a:rPr lang="hu-HU" dirty="0" smtClean="0"/>
              <a:t>MOKKA-R</a:t>
            </a:r>
          </a:p>
          <a:p>
            <a:r>
              <a:rPr lang="hu-HU" dirty="0" smtClean="0"/>
              <a:t>Személyi hagyatékok</a:t>
            </a:r>
          </a:p>
          <a:p>
            <a:r>
              <a:rPr lang="hu-HU" dirty="0" smtClean="0"/>
              <a:t>Gyermek- és ifjúsági </a:t>
            </a:r>
            <a:r>
              <a:rPr lang="hu-HU" dirty="0" err="1" smtClean="0"/>
              <a:t>különgyűjtemény</a:t>
            </a:r>
            <a:r>
              <a:rPr lang="hu-HU" dirty="0" smtClean="0"/>
              <a:t> (</a:t>
            </a:r>
            <a:r>
              <a:rPr lang="hu-HU" dirty="0" err="1" smtClean="0"/>
              <a:t>kb</a:t>
            </a:r>
            <a:r>
              <a:rPr lang="hu-HU" dirty="0" smtClean="0"/>
              <a:t> 2000 kötet id. ny. kivételével teljes</a:t>
            </a:r>
          </a:p>
          <a:p>
            <a:r>
              <a:rPr lang="hu-HU" dirty="0" smtClean="0"/>
              <a:t>Tankönyv  - 1950-es évek egy része ( „T”</a:t>
            </a:r>
            <a:r>
              <a:rPr lang="hu-HU" dirty="0" err="1" smtClean="0"/>
              <a:t>-jelzetű</a:t>
            </a:r>
            <a:r>
              <a:rPr lang="hu-HU" dirty="0" smtClean="0"/>
              <a:t>) kivételével közel teljes</a:t>
            </a:r>
          </a:p>
          <a:p>
            <a:r>
              <a:rPr lang="hu-HU" dirty="0" smtClean="0"/>
              <a:t>Magyar folyóiratok</a:t>
            </a:r>
            <a:endParaRPr lang="hu-HU" dirty="0"/>
          </a:p>
          <a:p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1122567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Leíró katalógusok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1984 előtti szerzői betűrendes és sorozati katalógus</a:t>
            </a:r>
          </a:p>
          <a:p>
            <a:r>
              <a:rPr lang="hu-HU" dirty="0" smtClean="0"/>
              <a:t>Muzeális könyvek katalógusai (szerzői betűrendes, időrendi) – korszakhatár: 1850 előtti, tankönyvek esetében 1868 előtti</a:t>
            </a:r>
          </a:p>
          <a:p>
            <a:r>
              <a:rPr lang="hu-HU" dirty="0" smtClean="0"/>
              <a:t>Tankönyvkatalógus – adatbázis kiegészítéseként</a:t>
            </a:r>
          </a:p>
          <a:p>
            <a:r>
              <a:rPr lang="hu-HU" dirty="0" smtClean="0"/>
              <a:t>Horváth Mihály téri könyvtár és VKM szerzői betűrendes katalógusai</a:t>
            </a:r>
          </a:p>
          <a:p>
            <a:r>
              <a:rPr lang="hu-HU" dirty="0" smtClean="0"/>
              <a:t>Folyóirat-katalógus – adatbázis kiegészítéseként, külföldi folyóiratok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181143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Bibliográfiák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Személyi bibliográfiák</a:t>
            </a:r>
          </a:p>
          <a:p>
            <a:r>
              <a:rPr lang="hu-HU" dirty="0" smtClean="0"/>
              <a:t>Folyóiratrepertóriumok, Matarka</a:t>
            </a:r>
          </a:p>
          <a:p>
            <a:r>
              <a:rPr lang="hu-HU" dirty="0" smtClean="0"/>
              <a:t>Szinnyei, Gulyás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635935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Amire még figyelni kell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Egységes névalak (Nemzeti Névtér: abcd.hu, MNB)</a:t>
            </a:r>
          </a:p>
          <a:p>
            <a:r>
              <a:rPr lang="hu-HU" dirty="0" smtClean="0"/>
              <a:t>Ha a bibliográfiai hivatkozás nem pontos</a:t>
            </a:r>
          </a:p>
          <a:p>
            <a:r>
              <a:rPr lang="hu-HU" dirty="0" smtClean="0"/>
              <a:t>A mű különböző kiadásai</a:t>
            </a:r>
          </a:p>
          <a:p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Elérhetőség (kölcsönözhető, helyben olvasható, előjegyezhető, másolható, könyvtárköziben kérhető – lelőhely MOKKA)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654815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Faktografikus kérdés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hu-HU" dirty="0" smtClean="0"/>
              <a:t>Tényekre, adatokra, definíciókra vonatkozó kérdés. A tájékoztatás tárgya az ismeret, nem annak forrása.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Forrásai:</a:t>
            </a:r>
          </a:p>
          <a:p>
            <a:r>
              <a:rPr lang="hu-HU" dirty="0" smtClean="0"/>
              <a:t>Lexikonok (általános, szakterületi, életrajzi), enciklopédiák</a:t>
            </a:r>
          </a:p>
          <a:p>
            <a:r>
              <a:rPr lang="hu-HU" dirty="0" smtClean="0"/>
              <a:t>Szótárak (egy és többnyelvű, szakterületi terminológia)</a:t>
            </a:r>
          </a:p>
          <a:p>
            <a:r>
              <a:rPr lang="hu-HU" dirty="0" smtClean="0"/>
              <a:t>Statisztikák (KSH, OH)</a:t>
            </a:r>
          </a:p>
          <a:p>
            <a:r>
              <a:rPr lang="hu-HU" dirty="0" smtClean="0"/>
              <a:t>Jogszabálygyűjtemények (net.jogtar.hu, mkogy.jogtar.hu)</a:t>
            </a:r>
          </a:p>
          <a:p>
            <a:r>
              <a:rPr lang="hu-HU" dirty="0" smtClean="0"/>
              <a:t>Egyéb adattárak és segédkönyvek (intézményi címtárak, helységnévtárak,évkönyvek, kronológiák)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Nyomtatott formában, vagy elektronikusan elérhető adattárak, elsősorban intézményi honlapokon)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47264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Tematikus kérdés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u-HU" dirty="0" smtClean="0"/>
              <a:t>Szakirodalmi tájékoztatás: adott téma szakirodalmának összegyűjtése. Teljesség, pontosság. 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Bibliográfiai kalauz</a:t>
            </a:r>
            <a:r>
              <a:rPr lang="hu-HU" dirty="0" smtClean="0"/>
              <a:t>:</a:t>
            </a:r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 </a:t>
            </a:r>
            <a:r>
              <a:rPr lang="hu-HU" dirty="0" smtClean="0"/>
              <a:t>Jáki László: A magyar neveléstudomány forrásai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Források:</a:t>
            </a:r>
          </a:p>
          <a:p>
            <a:r>
              <a:rPr lang="hu-HU" dirty="0" smtClean="0"/>
              <a:t>Szakirodalmi adatbázisok </a:t>
            </a:r>
          </a:p>
          <a:p>
            <a:r>
              <a:rPr lang="hu-HU" dirty="0" smtClean="0"/>
              <a:t>Szakkatalógus (ETO, (084), tantervek katalógusa)</a:t>
            </a:r>
          </a:p>
          <a:p>
            <a:r>
              <a:rPr lang="hu-HU" dirty="0" smtClean="0"/>
              <a:t>Szakbibliográfiák</a:t>
            </a:r>
          </a:p>
          <a:p>
            <a:r>
              <a:rPr lang="hu-HU" dirty="0" smtClean="0"/>
              <a:t>Monográfiák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01073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308</Words>
  <Application>Microsoft Office PowerPoint</Application>
  <PresentationFormat>Szélesvásznú</PresentationFormat>
  <Paragraphs>72</Paragraphs>
  <Slides>9</Slides>
  <Notes>9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Office-téma</vt:lpstr>
      <vt:lpstr>III. Fejezet  A pedagógiai információ és forrásai.</vt:lpstr>
      <vt:lpstr>Referensz kérdések típusai</vt:lpstr>
      <vt:lpstr>Műre vonatkozó kérdés</vt:lpstr>
      <vt:lpstr>Adatbázis</vt:lpstr>
      <vt:lpstr>Leíró katalógusok</vt:lpstr>
      <vt:lpstr>Bibliográfiák</vt:lpstr>
      <vt:lpstr>Amire még figyelni kell</vt:lpstr>
      <vt:lpstr>Faktografikus kérdés</vt:lpstr>
      <vt:lpstr>Tematikus kérdés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III. Fejezet  A pedagógiai információ és forrásai.</dc:title>
  <dc:creator>Mari</dc:creator>
  <cp:lastModifiedBy>Mari</cp:lastModifiedBy>
  <cp:revision>12</cp:revision>
  <cp:lastPrinted>2022-02-10T10:30:39Z</cp:lastPrinted>
  <dcterms:created xsi:type="dcterms:W3CDTF">2022-02-09T10:12:24Z</dcterms:created>
  <dcterms:modified xsi:type="dcterms:W3CDTF">2022-02-10T11:58:00Z</dcterms:modified>
</cp:coreProperties>
</file>