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635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9336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773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909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2216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1140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386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638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243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935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991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31F75-D7D9-41EE-80D2-7CEED9AD1EFD}" type="datetimeFigureOut">
              <a:rPr lang="hu-HU" smtClean="0"/>
              <a:t>2022. 02. 04.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1E003-CBCA-4F2C-8451-8C98138664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26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learning.opkm.hu/course/view.php?id=2#section-1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03690"/>
          </a:xfrm>
        </p:spPr>
        <p:txBody>
          <a:bodyPr>
            <a:normAutofit/>
          </a:bodyPr>
          <a:lstStyle/>
          <a:p>
            <a:r>
              <a:rPr lang="hu-HU" dirty="0">
                <a:hlinkClick r:id="rId2"/>
              </a:rPr>
              <a:t>I. A pedagógia, a neveléstudomány és az oktatás rendszere, jellegzetességei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107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68215" y="285994"/>
            <a:ext cx="10685585" cy="1173529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hu-HU" b="1" i="1" u="sng" dirty="0"/>
              <a:t>3. </a:t>
            </a:r>
            <a:r>
              <a:rPr lang="hu-HU" sz="3800" b="1" i="1" u="sng" dirty="0"/>
              <a:t>Didaktika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459523"/>
            <a:ext cx="10694377" cy="511712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sz="7400" dirty="0" smtClean="0"/>
              <a:t>		= </a:t>
            </a:r>
            <a:r>
              <a:rPr lang="hu-HU" sz="7400" dirty="0"/>
              <a:t>az oktatás elmélete; oktatásmódszertan</a:t>
            </a:r>
          </a:p>
          <a:p>
            <a:pPr marL="0" indent="0">
              <a:buNone/>
            </a:pPr>
            <a:endParaRPr lang="hu-HU" sz="7400" b="1" dirty="0" smtClean="0"/>
          </a:p>
          <a:p>
            <a:pPr marL="0" indent="0">
              <a:buNone/>
            </a:pPr>
            <a:r>
              <a:rPr lang="hu-HU" sz="9600" b="1" dirty="0" smtClean="0"/>
              <a:t>	Témák </a:t>
            </a:r>
            <a:r>
              <a:rPr lang="hu-HU" sz="9600" b="1" dirty="0"/>
              <a:t>a tartalomjegyzékek alapján:</a:t>
            </a:r>
            <a:endParaRPr lang="hu-HU" sz="9600" dirty="0"/>
          </a:p>
          <a:p>
            <a:pPr lvl="1"/>
            <a:r>
              <a:rPr lang="hu-HU" sz="9200" dirty="0" smtClean="0"/>
              <a:t>oktatáselméleti </a:t>
            </a:r>
            <a:r>
              <a:rPr lang="hu-HU" sz="9200" dirty="0"/>
              <a:t>irányzatok, oktatás fogalmának alakulása</a:t>
            </a:r>
          </a:p>
          <a:p>
            <a:pPr lvl="1"/>
            <a:r>
              <a:rPr lang="hu-HU" sz="9200" dirty="0" smtClean="0"/>
              <a:t>társadalmi </a:t>
            </a:r>
            <a:r>
              <a:rPr lang="hu-HU" sz="9200" dirty="0"/>
              <a:t>meghatározottság</a:t>
            </a:r>
          </a:p>
          <a:p>
            <a:pPr lvl="1"/>
            <a:r>
              <a:rPr lang="hu-HU" sz="9200" dirty="0" smtClean="0"/>
              <a:t>a </a:t>
            </a:r>
            <a:r>
              <a:rPr lang="hu-HU" sz="9200" dirty="0"/>
              <a:t>tanuló, a pedagógus, a tanulás</a:t>
            </a:r>
          </a:p>
          <a:p>
            <a:pPr lvl="1"/>
            <a:r>
              <a:rPr lang="hu-HU" sz="9200" dirty="0" smtClean="0"/>
              <a:t>az </a:t>
            </a:r>
            <a:r>
              <a:rPr lang="hu-HU" sz="9200" dirty="0"/>
              <a:t>oktatás célja, tartalma, folyamata, stratégiái, módszerei, tanterv</a:t>
            </a:r>
          </a:p>
          <a:p>
            <a:pPr lvl="1"/>
            <a:r>
              <a:rPr lang="hu-HU" sz="9200" dirty="0" smtClean="0"/>
              <a:t>az </a:t>
            </a:r>
            <a:r>
              <a:rPr lang="hu-HU" sz="9200" dirty="0"/>
              <a:t>oktatás eszközei, tárgyi feltételei</a:t>
            </a:r>
          </a:p>
          <a:p>
            <a:pPr lvl="1"/>
            <a:r>
              <a:rPr lang="hu-HU" sz="9200" dirty="0" smtClean="0"/>
              <a:t>szervezeti </a:t>
            </a:r>
            <a:r>
              <a:rPr lang="hu-HU" sz="9200" dirty="0"/>
              <a:t>keretek, formák, oktatási folyamat szervezési kérdései</a:t>
            </a:r>
          </a:p>
          <a:p>
            <a:pPr lvl="1"/>
            <a:r>
              <a:rPr lang="hu-HU" sz="9200" dirty="0" smtClean="0"/>
              <a:t>pedagógiai </a:t>
            </a:r>
            <a:r>
              <a:rPr lang="hu-HU" sz="9200" dirty="0"/>
              <a:t>értékelés, teljesítményképes tudás, eredményesség, ellenőrzés, </a:t>
            </a:r>
          </a:p>
          <a:p>
            <a:pPr lvl="1"/>
            <a:r>
              <a:rPr lang="hu-HU" sz="9200" dirty="0" smtClean="0"/>
              <a:t>tanulásszervezés</a:t>
            </a:r>
            <a:r>
              <a:rPr lang="hu-HU" sz="9200" dirty="0"/>
              <a:t>, differenciált oktatás</a:t>
            </a:r>
          </a:p>
          <a:p>
            <a:pPr lvl="1"/>
            <a:r>
              <a:rPr lang="hu-HU" sz="9200" dirty="0" smtClean="0"/>
              <a:t>különleges </a:t>
            </a:r>
            <a:r>
              <a:rPr lang="hu-HU" sz="9200" dirty="0"/>
              <a:t>igényű gyerekek oktatása</a:t>
            </a:r>
          </a:p>
          <a:p>
            <a:pPr lvl="1"/>
            <a:r>
              <a:rPr lang="hu-HU" sz="9200" dirty="0" smtClean="0"/>
              <a:t>az </a:t>
            </a:r>
            <a:r>
              <a:rPr lang="hu-HU" sz="9200" dirty="0"/>
              <a:t>iskolai oktatómunka tervezése</a:t>
            </a:r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endParaRPr lang="hu-HU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721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4088422" y="319406"/>
            <a:ext cx="7265377" cy="45719"/>
          </a:xfrm>
        </p:spPr>
        <p:txBody>
          <a:bodyPr>
            <a:normAutofit fontScale="90000"/>
          </a:bodyPr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7731" y="709002"/>
            <a:ext cx="10896600" cy="5621460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 smtClean="0"/>
              <a:t>Irodalom:</a:t>
            </a:r>
            <a:endParaRPr lang="hu-HU" sz="2400" dirty="0" smtClean="0"/>
          </a:p>
          <a:p>
            <a:r>
              <a:rPr lang="hu-HU" sz="2400" dirty="0" smtClean="0"/>
              <a:t>Falus Iván: Didaktika : Elméleti alapok a tanulás tanításához. Budapest : Nemzeti Tankönyvkiadó, 1998</a:t>
            </a:r>
          </a:p>
          <a:p>
            <a:r>
              <a:rPr lang="hu-HU" sz="2400" dirty="0" smtClean="0"/>
              <a:t>Veszprémi László: Didaktika. Gyula : APC Stúdió, 2000 </a:t>
            </a:r>
          </a:p>
          <a:p>
            <a:r>
              <a:rPr lang="hu-HU" sz="2400" dirty="0" smtClean="0"/>
              <a:t>Nagy Sándor: Az oktatás folyamata és módszerei. Mogyoród : </a:t>
            </a:r>
            <a:r>
              <a:rPr lang="hu-HU" sz="2400" dirty="0" err="1" smtClean="0"/>
              <a:t>Volos</a:t>
            </a:r>
            <a:r>
              <a:rPr lang="hu-HU" sz="2400" dirty="0" smtClean="0"/>
              <a:t>, 1997</a:t>
            </a:r>
          </a:p>
          <a:p>
            <a:endParaRPr lang="hu-HU" sz="2400" dirty="0" smtClean="0"/>
          </a:p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r>
              <a:rPr lang="hu-HU" sz="2400" dirty="0"/>
              <a:t>Egy adott tantárgy oktatásához kapcsolódó fentebb felsorolt didaktikai kérdések. (Viszonylag egyszerűen megtalálhatóak, a </a:t>
            </a:r>
            <a:r>
              <a:rPr lang="hu-HU" sz="2400" i="1" dirty="0"/>
              <a:t>…….tanítás(a)</a:t>
            </a:r>
            <a:r>
              <a:rPr lang="hu-HU" sz="2400" dirty="0"/>
              <a:t> és a </a:t>
            </a:r>
            <a:r>
              <a:rPr lang="hu-HU" sz="2400" i="1" dirty="0"/>
              <a:t>tantárgy-pedagógia</a:t>
            </a:r>
            <a:r>
              <a:rPr lang="hu-HU" sz="2400" dirty="0"/>
              <a:t> tárgyszavak összekapcsolásával)</a:t>
            </a:r>
          </a:p>
          <a:p>
            <a:pPr marL="0" indent="0">
              <a:buNone/>
            </a:pPr>
            <a:endParaRPr lang="hu-HU" sz="2400" dirty="0"/>
          </a:p>
        </p:txBody>
      </p:sp>
      <p:sp>
        <p:nvSpPr>
          <p:cNvPr id="4" name="Téglalap 3"/>
          <p:cNvSpPr/>
          <p:nvPr/>
        </p:nvSpPr>
        <p:spPr>
          <a:xfrm>
            <a:off x="536331" y="3431808"/>
            <a:ext cx="10817468" cy="7737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400" b="1" i="1" u="sng" dirty="0">
                <a:solidFill>
                  <a:schemeClr val="tx1"/>
                </a:solidFill>
                <a:latin typeface="+mj-lt"/>
              </a:rPr>
              <a:t>4. Tantárgy-pedagógiák</a:t>
            </a:r>
            <a:endParaRPr lang="hu-HU" sz="3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307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199" y="356332"/>
            <a:ext cx="10685585" cy="1235075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hu-HU" sz="3400" b="1" i="1" u="sng" dirty="0" smtClean="0"/>
              <a:t>5. Neveléstörténet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/>
              <a:t>Alapmű a Németh-</a:t>
            </a:r>
            <a:r>
              <a:rPr lang="hu-HU" sz="2400" dirty="0" err="1"/>
              <a:t>Pukánszky</a:t>
            </a:r>
            <a:r>
              <a:rPr lang="hu-HU" sz="2400" dirty="0"/>
              <a:t>-(Mészáros)-féle Neveléstörténet. Többféle kiadásban, szerkesztésben jelent meg, mind használható. Megjelent hozzá szöveggyűjtemény is, a forrásokkal. </a:t>
            </a:r>
            <a:r>
              <a:rPr lang="hu-HU" sz="2400" dirty="0" smtClean="0"/>
              <a:t>Időrendben </a:t>
            </a:r>
            <a:r>
              <a:rPr lang="hu-HU" sz="2400" dirty="0" err="1"/>
              <a:t>végigveszi</a:t>
            </a:r>
            <a:r>
              <a:rPr lang="hu-HU" sz="2400" dirty="0"/>
              <a:t> az egyetemes és a magyar </a:t>
            </a:r>
            <a:r>
              <a:rPr lang="hu-HU" sz="2400" dirty="0" smtClean="0"/>
              <a:t>neveléstörténetet </a:t>
            </a:r>
            <a:r>
              <a:rPr lang="hu-HU" sz="2400" dirty="0"/>
              <a:t>a kezdetektől a 20. század második feléig</a:t>
            </a:r>
            <a:r>
              <a:rPr lang="hu-HU" sz="2400" dirty="0" smtClean="0"/>
              <a:t>.</a:t>
            </a:r>
            <a:endParaRPr lang="hu-HU" sz="2400" dirty="0"/>
          </a:p>
          <a:p>
            <a:r>
              <a:rPr lang="hu-HU" sz="2400" dirty="0"/>
              <a:t>Németh – </a:t>
            </a:r>
            <a:r>
              <a:rPr lang="hu-HU" sz="2400" dirty="0" err="1"/>
              <a:t>Pukánszky</a:t>
            </a:r>
            <a:r>
              <a:rPr lang="hu-HU" sz="2400" dirty="0" smtClean="0"/>
              <a:t>: Neveléstörténet. Budapest </a:t>
            </a:r>
            <a:r>
              <a:rPr lang="hu-HU" sz="2400" dirty="0"/>
              <a:t>: Nemzeti Tankönyvkiadó, </a:t>
            </a:r>
            <a:r>
              <a:rPr lang="hu-HU" sz="2400" dirty="0" smtClean="0"/>
              <a:t>1996</a:t>
            </a:r>
            <a:endParaRPr lang="hu-HU" sz="2400" dirty="0"/>
          </a:p>
          <a:p>
            <a:r>
              <a:rPr lang="hu-HU" sz="2400" dirty="0"/>
              <a:t>Mészáros-Németh-</a:t>
            </a:r>
            <a:r>
              <a:rPr lang="hu-HU" sz="2400" dirty="0" err="1"/>
              <a:t>Pukánszky</a:t>
            </a:r>
            <a:r>
              <a:rPr lang="hu-HU" sz="2400" dirty="0"/>
              <a:t>: </a:t>
            </a:r>
            <a:r>
              <a:rPr lang="hu-HU" sz="2400" dirty="0" smtClean="0"/>
              <a:t>Neveléstörténet </a:t>
            </a:r>
            <a:r>
              <a:rPr lang="hu-HU" sz="2400" dirty="0"/>
              <a:t>: bevezetés a pedagógia és az iskoláztatás </a:t>
            </a:r>
            <a:r>
              <a:rPr lang="hu-HU" sz="2400" dirty="0" smtClean="0"/>
              <a:t>történetébe. </a:t>
            </a:r>
            <a:r>
              <a:rPr lang="hu-HU" sz="2400" dirty="0"/>
              <a:t>Budapest : Osiris, </a:t>
            </a:r>
            <a:r>
              <a:rPr lang="hu-HU" sz="2400" dirty="0" smtClean="0"/>
              <a:t>2003</a:t>
            </a:r>
          </a:p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r>
              <a:rPr lang="hu-HU" sz="2400" dirty="0" smtClean="0"/>
              <a:t>A </a:t>
            </a:r>
            <a:r>
              <a:rPr lang="hu-HU" sz="2400" dirty="0"/>
              <a:t>neveléstörténet tárgyalja egyrészt a nevelés szó szerinti történetét, eseményeket, személyeket, irányzatokat stb., másrészt a neveléstudomány kialakulását és fejlődését.</a:t>
            </a:r>
          </a:p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9174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3130062" y="316524"/>
            <a:ext cx="8223738" cy="48602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89085" y="858471"/>
            <a:ext cx="5307622" cy="5735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600" dirty="0"/>
              <a:t>Vannak személyek, események, dokumentumok, irányzatok, stb. melyeket jó, ha kérdés kapcsán rákeresés nélkül felismer a könyvtáros, el tudja helyezni az időben, kapcsolni tud hozzá pedagógiai fogalmakat</a:t>
            </a:r>
            <a:r>
              <a:rPr lang="hu-HU" sz="2600" dirty="0" smtClean="0"/>
              <a:t>. </a:t>
            </a:r>
            <a:r>
              <a:rPr lang="hu-HU" sz="2600" dirty="0"/>
              <a:t>Ez a tudás a gyakorlat során biztosan kialakul, olvasással pedig fejleszthető</a:t>
            </a:r>
            <a:r>
              <a:rPr lang="hu-HU" sz="2600" dirty="0" smtClean="0"/>
              <a:t>.</a:t>
            </a:r>
          </a:p>
          <a:p>
            <a:pPr marL="0" indent="0">
              <a:buNone/>
            </a:pPr>
            <a:r>
              <a:rPr lang="hu-HU" sz="2600" dirty="0"/>
              <a:t>A neveléstörténethez kapcsolódóan nagyon gazdag a felhasználható irodalom. Korok, irányzatok, iskolatípusok története, a magyar neveléstörténet korszakaival, iskoláival, neves személyeivel kapcsolatos dokumentumok stb. Az olvasóteremben érdemes körülnézni a 370*4.3 egyetemes és magyar jelölésű állományában.</a:t>
            </a:r>
          </a:p>
          <a:p>
            <a:pPr marL="0" indent="0">
              <a:buNone/>
            </a:pPr>
            <a:r>
              <a:rPr lang="hu-HU" sz="2400" dirty="0" smtClean="0"/>
              <a:t> </a:t>
            </a:r>
            <a:endParaRPr lang="hu-HU" sz="24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45823" y="855295"/>
            <a:ext cx="5506915" cy="573893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600" dirty="0">
                <a:solidFill>
                  <a:srgbClr val="FF0000"/>
                </a:solidFill>
              </a:rPr>
              <a:t>Feladat:</a:t>
            </a:r>
            <a:r>
              <a:rPr lang="hu-HU" sz="2600" dirty="0"/>
              <a:t> </a:t>
            </a:r>
            <a:r>
              <a:rPr lang="hu-HU" sz="2400" dirty="0"/>
              <a:t>tájékozódás az alábbi fogalmakról, </a:t>
            </a:r>
            <a:r>
              <a:rPr lang="hu-HU" sz="2400" dirty="0" smtClean="0"/>
              <a:t>nevekről a </a:t>
            </a:r>
            <a:r>
              <a:rPr lang="hu-HU" sz="2400" i="1" dirty="0" smtClean="0"/>
              <a:t>Mészáros-Németh-</a:t>
            </a:r>
            <a:r>
              <a:rPr lang="hu-HU" sz="2400" i="1" dirty="0" err="1" smtClean="0"/>
              <a:t>Pukánszky</a:t>
            </a:r>
            <a:r>
              <a:rPr lang="hu-HU" sz="2400" i="1" dirty="0" smtClean="0"/>
              <a:t>: Neveléstörténet : bevezetés a pedagógia és az iskoláztatás történetébe Bp. : Osiris, 2003</a:t>
            </a:r>
            <a:r>
              <a:rPr lang="hu-HU" sz="2400" dirty="0" smtClean="0"/>
              <a:t> név- és tárgymutatója alapján</a:t>
            </a:r>
            <a:endParaRPr lang="hu-HU" sz="2400" dirty="0"/>
          </a:p>
          <a:p>
            <a:r>
              <a:rPr lang="hu-HU" sz="2400" dirty="0" err="1"/>
              <a:t>antropozófia</a:t>
            </a:r>
            <a:r>
              <a:rPr lang="hu-HU" sz="2400" dirty="0"/>
              <a:t>, </a:t>
            </a:r>
            <a:r>
              <a:rPr lang="hu-HU" sz="2400" dirty="0" err="1"/>
              <a:t>Binet</a:t>
            </a:r>
            <a:r>
              <a:rPr lang="hu-HU" sz="2400" dirty="0"/>
              <a:t>-Simon teszt, Családi Iskola, </a:t>
            </a:r>
            <a:r>
              <a:rPr lang="hu-HU" sz="2400" dirty="0" err="1"/>
              <a:t>Entwurf</a:t>
            </a:r>
            <a:r>
              <a:rPr lang="hu-HU" sz="2400" dirty="0"/>
              <a:t>, </a:t>
            </a:r>
            <a:r>
              <a:rPr lang="hu-HU" sz="2400" dirty="0" err="1"/>
              <a:t>epochális</a:t>
            </a:r>
            <a:r>
              <a:rPr lang="hu-HU" sz="2400" dirty="0"/>
              <a:t> oktatás, káptalani iskola, funkcionális nevelés, Georgikon, </a:t>
            </a:r>
            <a:r>
              <a:rPr lang="hu-HU" sz="2400" dirty="0" err="1"/>
              <a:t>pedológia</a:t>
            </a:r>
            <a:r>
              <a:rPr lang="hu-HU" sz="2400" dirty="0"/>
              <a:t>, Locke embereszménye, Magyar Encyclopaedia, munkaiskola, Nagy oktatástan, Ratio Educationis, </a:t>
            </a:r>
          </a:p>
          <a:p>
            <a:r>
              <a:rPr lang="hu-HU" sz="2400" dirty="0"/>
              <a:t>Pestalozzi, </a:t>
            </a:r>
            <a:r>
              <a:rPr lang="hu-HU" sz="2400" dirty="0" err="1"/>
              <a:t>Burchard-Bélaváry</a:t>
            </a:r>
            <a:r>
              <a:rPr lang="hu-HU" sz="2400" dirty="0"/>
              <a:t> Erzsébet, Rousseau, Dewey, Eötvös József, Ellen Key, </a:t>
            </a:r>
            <a:r>
              <a:rPr lang="hu-HU" sz="2400" dirty="0" err="1" smtClean="0"/>
              <a:t>Herbart</a:t>
            </a:r>
            <a:r>
              <a:rPr lang="hu-HU" dirty="0"/>
              <a:t> 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sz="2400" i="1" dirty="0" smtClean="0"/>
              <a:t>(Az egyik fogalom kakukktojás, de más forrás segítségével megfejthető </a:t>
            </a:r>
            <a:r>
              <a:rPr lang="hu-HU" sz="2400" i="1" dirty="0" smtClean="0">
                <a:sym typeface="Wingdings" panose="05000000000000000000" pitchFamily="2" charset="2"/>
              </a:rPr>
              <a:t> .)</a:t>
            </a:r>
            <a:endParaRPr lang="hu-HU" sz="2400" i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7220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hu-HU" sz="3400" b="1" i="1" u="sng" dirty="0"/>
              <a:t>6. Iskola-szervezéstan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/>
              <a:t>Az oktatási rendszer, oktatáspolitika, oktatásirányítás kérdései. Az iskola mint intézmény szervezeti kérdései,  és azok pedagógiai jelentősége  (az iskola szervezete, szereplői, az iskola társadalmi, jogi, művelődéspolitikai háttere)</a:t>
            </a:r>
          </a:p>
          <a:p>
            <a:pPr marL="0" indent="0">
              <a:buNone/>
            </a:pPr>
            <a:r>
              <a:rPr lang="hu-HU" sz="2400" dirty="0"/>
              <a:t> </a:t>
            </a:r>
          </a:p>
          <a:p>
            <a:pPr marL="0" indent="0">
              <a:buNone/>
            </a:pPr>
            <a:r>
              <a:rPr lang="hu-HU" sz="2400" b="1" dirty="0"/>
              <a:t>Irodalom:</a:t>
            </a:r>
            <a:endParaRPr lang="hu-HU" sz="2400" dirty="0"/>
          </a:p>
          <a:p>
            <a:r>
              <a:rPr lang="hu-HU" sz="2400" dirty="0"/>
              <a:t>Halász Gábor</a:t>
            </a:r>
            <a:r>
              <a:rPr lang="hu-HU" sz="2400" dirty="0" smtClean="0"/>
              <a:t>: Az </a:t>
            </a:r>
            <a:r>
              <a:rPr lang="hu-HU" sz="2400" dirty="0"/>
              <a:t>oktatási </a:t>
            </a:r>
            <a:r>
              <a:rPr lang="hu-HU" sz="2400" dirty="0" smtClean="0"/>
              <a:t>rendszer. Budapest</a:t>
            </a:r>
            <a:r>
              <a:rPr lang="hu-HU" sz="2400" dirty="0"/>
              <a:t>, Műszaki Könyvkiadó, </a:t>
            </a:r>
            <a:r>
              <a:rPr lang="hu-HU" sz="2400" dirty="0" smtClean="0"/>
              <a:t>2001</a:t>
            </a:r>
            <a:endParaRPr lang="hu-HU" sz="2400" dirty="0"/>
          </a:p>
          <a:p>
            <a:r>
              <a:rPr lang="hu-HU" sz="2400" dirty="0" err="1"/>
              <a:t>Karlovitz</a:t>
            </a:r>
            <a:r>
              <a:rPr lang="hu-HU" sz="2400" dirty="0"/>
              <a:t> János Tibor</a:t>
            </a:r>
            <a:r>
              <a:rPr lang="hu-HU" sz="2400" dirty="0" smtClean="0"/>
              <a:t>: Iskolaszervezeti vázlatok. </a:t>
            </a:r>
            <a:r>
              <a:rPr lang="hu-HU" sz="2400" dirty="0"/>
              <a:t>Budapest : </a:t>
            </a:r>
            <a:r>
              <a:rPr lang="hu-HU" sz="2400" dirty="0" err="1"/>
              <a:t>Neveléstud</a:t>
            </a:r>
            <a:r>
              <a:rPr lang="hu-HU" sz="2400" dirty="0"/>
              <a:t>. Egyes., 2011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52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hu-HU" sz="3400" b="1" i="1" u="sng" dirty="0"/>
              <a:t>7. Gyógypedagógia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A fogyatékos, vagy átlagostól eltérő fejlődésű személyek nevelésének, kísérésének elmélete és gyakorlata. Az elmúlt évtizedekben jelentős változásokon ment át a tudományterület, új megközelítéseket, új megnevezéseket vezettek be. </a:t>
            </a:r>
          </a:p>
          <a:p>
            <a:pPr marL="0" indent="0">
              <a:buNone/>
            </a:pPr>
            <a:r>
              <a:rPr lang="hu-HU" dirty="0"/>
              <a:t>A tájékozódást segíti a tárgyszójegyzék 63-as szakcsoportja.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r>
              <a:rPr lang="hu-HU" b="1" dirty="0"/>
              <a:t>Irodalom</a:t>
            </a:r>
            <a:r>
              <a:rPr lang="hu-HU" b="1" dirty="0" smtClean="0"/>
              <a:t>:</a:t>
            </a:r>
            <a:endParaRPr lang="hu-HU" dirty="0"/>
          </a:p>
          <a:p>
            <a:r>
              <a:rPr lang="hu-HU" dirty="0"/>
              <a:t>Gyógypedagógiai </a:t>
            </a:r>
            <a:r>
              <a:rPr lang="hu-HU" dirty="0" smtClean="0"/>
              <a:t>Lexikon. Budapest </a:t>
            </a:r>
            <a:r>
              <a:rPr lang="hu-HU" dirty="0"/>
              <a:t>: ELTE BGGYFK, </a:t>
            </a:r>
            <a:r>
              <a:rPr lang="hu-HU" dirty="0" smtClean="0"/>
              <a:t>2001</a:t>
            </a:r>
            <a:r>
              <a:rPr lang="hu-HU" dirty="0"/>
              <a:t> </a:t>
            </a:r>
          </a:p>
          <a:p>
            <a:r>
              <a:rPr lang="hu-HU" dirty="0"/>
              <a:t>Gordosné Szabó </a:t>
            </a:r>
            <a:r>
              <a:rPr lang="hu-HU" dirty="0" smtClean="0"/>
              <a:t>Anna : Bevezető </a:t>
            </a:r>
            <a:r>
              <a:rPr lang="hu-HU" dirty="0"/>
              <a:t>általános gyógypedagógiai </a:t>
            </a:r>
            <a:r>
              <a:rPr lang="hu-HU" dirty="0" smtClean="0"/>
              <a:t>ismeretek. Budapest </a:t>
            </a:r>
            <a:r>
              <a:rPr lang="hu-HU" dirty="0"/>
              <a:t>: Nemzedékek Tudása </a:t>
            </a:r>
            <a:r>
              <a:rPr lang="hu-HU" dirty="0" err="1"/>
              <a:t>Tankvk</a:t>
            </a:r>
            <a:r>
              <a:rPr lang="hu-HU" dirty="0"/>
              <a:t>., 2014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1466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hu-HU" dirty="0" smtClean="0"/>
              <a:t>És még egy kis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neveléstörténetnél megadott fogalmak további feldolgozása: meghatározni, hogy melyik pedagógiai terület, tudományág tárgyalja az adott fogalmat, és megkeresni a fogalmat leíró tárgyszavakat.</a:t>
            </a:r>
          </a:p>
          <a:p>
            <a:r>
              <a:rPr lang="hu-HU" dirty="0" smtClean="0"/>
              <a:t>Például </a:t>
            </a:r>
            <a:r>
              <a:rPr lang="hu-HU" i="1" dirty="0" smtClean="0"/>
              <a:t>nyolcosztályos általános iskola</a:t>
            </a:r>
          </a:p>
          <a:p>
            <a:pPr lvl="1"/>
            <a:r>
              <a:rPr lang="hu-HU" dirty="0" smtClean="0"/>
              <a:t>Neveléstörténet: magyar, 1945 után új iskolatípus, előzménye a nyolcosztályos népiskola</a:t>
            </a:r>
          </a:p>
          <a:p>
            <a:pPr lvl="1"/>
            <a:r>
              <a:rPr lang="hu-HU" dirty="0" smtClean="0"/>
              <a:t>Terület, ahol találkozhatunk vele: iskolaszervezet-tan, neveléselmélet</a:t>
            </a:r>
            <a:r>
              <a:rPr lang="hu-HU" smtClean="0"/>
              <a:t>, didaktika</a:t>
            </a:r>
            <a:endParaRPr lang="hu-HU" dirty="0" smtClean="0"/>
          </a:p>
          <a:p>
            <a:pPr lvl="1"/>
            <a:r>
              <a:rPr lang="hu-HU" dirty="0" smtClean="0"/>
              <a:t>Tárgyszavak: oktatási rendszer, oktatáspolitika, oktatásszervezés, alapfokú oktatás stb.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99831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hu-HU" sz="3100" b="1" dirty="0" smtClean="0"/>
              <a:t/>
            </a:r>
            <a:br>
              <a:rPr lang="hu-HU" sz="3100" b="1" dirty="0" smtClean="0"/>
            </a:br>
            <a:r>
              <a:rPr lang="hu-HU" sz="4000" b="1" dirty="0" smtClean="0"/>
              <a:t>1</a:t>
            </a:r>
            <a:r>
              <a:rPr lang="hu-HU" sz="4000" b="1" dirty="0"/>
              <a:t>. Fogalmak, tudománytörténet, tudományfelfogás, tudományelmélet, rész-és határterületek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Leegyszerűsítve: </a:t>
            </a:r>
            <a:r>
              <a:rPr lang="hu-HU" dirty="0" smtClean="0"/>
              <a:t>pedagógia </a:t>
            </a:r>
            <a:r>
              <a:rPr lang="hu-HU" dirty="0"/>
              <a:t>= nevelés és oktatás </a:t>
            </a:r>
            <a:r>
              <a:rPr lang="hu-HU" dirty="0" smtClean="0"/>
              <a:t>gyakorlata</a:t>
            </a:r>
          </a:p>
          <a:p>
            <a:pPr marL="0" indent="0">
              <a:buNone/>
            </a:pPr>
            <a:r>
              <a:rPr lang="hu-HU" dirty="0" smtClean="0"/>
              <a:t>                                neveléstudomány </a:t>
            </a:r>
            <a:r>
              <a:rPr lang="hu-HU" dirty="0"/>
              <a:t>= a pedagógiai gyakorlat </a:t>
            </a:r>
            <a:r>
              <a:rPr lang="hu-HU" dirty="0" smtClean="0"/>
              <a:t>								tudományos értelmezése</a:t>
            </a:r>
          </a:p>
          <a:p>
            <a:r>
              <a:rPr lang="hu-HU" dirty="0"/>
              <a:t>Önálló tudománnyá a 18. sz. végén vált, addig a teológia, filozófia részeként tárgyalták, azon a területen kell hozzá információt keresni</a:t>
            </a:r>
            <a:r>
              <a:rPr lang="hu-HU" dirty="0" smtClean="0"/>
              <a:t>.</a:t>
            </a:r>
            <a:r>
              <a:rPr lang="hu-HU" dirty="0"/>
              <a:t> </a:t>
            </a:r>
          </a:p>
          <a:p>
            <a:r>
              <a:rPr lang="hu-HU" dirty="0"/>
              <a:t>Többféle besorolás a tudományok rendszerében, de ami biztos: </a:t>
            </a:r>
            <a:r>
              <a:rPr lang="hu-HU" dirty="0" smtClean="0"/>
              <a:t>társadalomtudomány</a:t>
            </a:r>
            <a:endParaRPr lang="hu-HU" dirty="0"/>
          </a:p>
          <a:p>
            <a:r>
              <a:rPr lang="hu-HU" dirty="0"/>
              <a:t>Határterületek: pl. szociológia, pszichológia, szociálpolitika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700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4000" b="1" dirty="0" smtClean="0"/>
              <a:t/>
            </a:r>
            <a:br>
              <a:rPr lang="hu-HU" sz="4000" b="1" dirty="0" smtClean="0"/>
            </a:br>
            <a:r>
              <a:rPr lang="hu-HU" sz="4000" b="1" dirty="0" smtClean="0"/>
              <a:t>2. A pedagógia/neveléstudomány területei, tudományágai 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endParaRPr lang="hu-HU" dirty="0" smtClean="0"/>
          </a:p>
          <a:p>
            <a:pPr algn="ctr"/>
            <a:r>
              <a:rPr lang="hu-HU" sz="7400" dirty="0" smtClean="0"/>
              <a:t>                                                                 </a:t>
            </a:r>
            <a:r>
              <a:rPr lang="hu-HU" sz="7400" i="1" dirty="0" smtClean="0"/>
              <a:t>Pedagógiai Lexikon, 1997</a:t>
            </a:r>
          </a:p>
          <a:p>
            <a:endParaRPr lang="hu-HU" dirty="0"/>
          </a:p>
        </p:txBody>
      </p:sp>
      <p:sp>
        <p:nvSpPr>
          <p:cNvPr id="10" name="Tartalom helye 9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a pedagógia belső struktúrája szerint:</a:t>
            </a:r>
            <a:endParaRPr lang="hu-HU" sz="2400" dirty="0"/>
          </a:p>
          <a:p>
            <a:pPr lvl="1"/>
            <a:r>
              <a:rPr lang="hu-HU" dirty="0"/>
              <a:t>az általános pedagógia alapjai (bevezetés a pedagógiába);</a:t>
            </a:r>
          </a:p>
          <a:p>
            <a:pPr lvl="1"/>
            <a:r>
              <a:rPr lang="hu-HU" dirty="0"/>
              <a:t>a nevelés elmélete és neveléstan;</a:t>
            </a:r>
          </a:p>
          <a:p>
            <a:pPr lvl="1"/>
            <a:r>
              <a:rPr lang="hu-HU" dirty="0"/>
              <a:t>didaktika (oktatáselmélet);</a:t>
            </a:r>
          </a:p>
          <a:p>
            <a:pPr lvl="1"/>
            <a:r>
              <a:rPr lang="hu-HU" dirty="0"/>
              <a:t>tantárgypedagógia (szakmódszertanok);</a:t>
            </a:r>
          </a:p>
          <a:p>
            <a:pPr lvl="1"/>
            <a:r>
              <a:rPr lang="hu-HU" dirty="0"/>
              <a:t>neveléstörténet;</a:t>
            </a:r>
          </a:p>
          <a:p>
            <a:pPr lvl="1"/>
            <a:r>
              <a:rPr lang="hu-HU" dirty="0"/>
              <a:t>iskola-szervezéstan</a:t>
            </a:r>
          </a:p>
          <a:p>
            <a:pPr lvl="1"/>
            <a:r>
              <a:rPr lang="hu-HU" dirty="0"/>
              <a:t>kísérleti pedagógia.</a:t>
            </a:r>
          </a:p>
          <a:p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u-HU" i="1" dirty="0" smtClean="0"/>
              <a:t>Pedagógiai tantárgyak az ELTE pedagógia szakon, 1977-1983</a:t>
            </a:r>
            <a:r>
              <a:rPr lang="hu-HU" dirty="0" smtClean="0"/>
              <a:t>:</a:t>
            </a:r>
            <a:endParaRPr lang="hu-HU" dirty="0"/>
          </a:p>
        </p:txBody>
      </p:sp>
      <p:sp>
        <p:nvSpPr>
          <p:cNvPr id="11" name="Tartalom helye 10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hu-HU" sz="2200" dirty="0"/>
              <a:t>A pedagógia alapjai </a:t>
            </a:r>
          </a:p>
          <a:p>
            <a:r>
              <a:rPr lang="hu-HU" sz="2200" dirty="0"/>
              <a:t>Pedagógiai kutatásmódszertan </a:t>
            </a:r>
          </a:p>
          <a:p>
            <a:r>
              <a:rPr lang="hu-HU" sz="2200" dirty="0"/>
              <a:t>Neveléstörténet </a:t>
            </a:r>
          </a:p>
          <a:p>
            <a:r>
              <a:rPr lang="hu-HU" sz="2200" dirty="0"/>
              <a:t>Gyógypedagógia </a:t>
            </a:r>
          </a:p>
          <a:p>
            <a:r>
              <a:rPr lang="hu-HU" sz="2200" dirty="0"/>
              <a:t>Nevelésszociológia</a:t>
            </a:r>
          </a:p>
          <a:p>
            <a:r>
              <a:rPr lang="hu-HU" sz="2200" dirty="0"/>
              <a:t>Iskola-egészségtan</a:t>
            </a:r>
          </a:p>
          <a:p>
            <a:r>
              <a:rPr lang="hu-HU" sz="2200" dirty="0"/>
              <a:t>Neveléspszichológia</a:t>
            </a:r>
          </a:p>
          <a:p>
            <a:r>
              <a:rPr lang="hu-HU" sz="2200" dirty="0"/>
              <a:t>Neveléselmélet </a:t>
            </a:r>
          </a:p>
          <a:p>
            <a:r>
              <a:rPr lang="hu-HU" sz="2200" dirty="0"/>
              <a:t>Gyermek- és ifjúságvédelem</a:t>
            </a:r>
          </a:p>
          <a:p>
            <a:r>
              <a:rPr lang="hu-HU" sz="2200" dirty="0"/>
              <a:t>Didaktika </a:t>
            </a:r>
          </a:p>
        </p:txBody>
      </p:sp>
    </p:spTree>
    <p:extLst>
      <p:ext uri="{BB962C8B-B14F-4D97-AF65-F5344CB8AC3E}">
        <p14:creationId xmlns:p14="http://schemas.microsoft.com/office/powerpoint/2010/main" val="292977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867876"/>
            <a:ext cx="5157787" cy="823912"/>
          </a:xfrm>
        </p:spPr>
        <p:txBody>
          <a:bodyPr>
            <a:normAutofit lnSpcReduction="10000"/>
          </a:bodyPr>
          <a:lstStyle/>
          <a:p>
            <a:pPr algn="ctr"/>
            <a:endParaRPr lang="hu-HU" i="1" dirty="0" smtClean="0"/>
          </a:p>
          <a:p>
            <a:pPr algn="ctr"/>
            <a:r>
              <a:rPr lang="hu-HU" i="1" dirty="0" smtClean="0"/>
              <a:t>Pedagógiai </a:t>
            </a:r>
            <a:r>
              <a:rPr lang="hu-HU" i="1" dirty="0"/>
              <a:t>Lexikon, 1997</a:t>
            </a:r>
          </a:p>
          <a:p>
            <a:pPr algn="ctr"/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325316" y="1699848"/>
            <a:ext cx="5672260" cy="49823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600" dirty="0"/>
              <a:t>Lehet felosztást készíteni</a:t>
            </a:r>
            <a:r>
              <a:rPr lang="hu-HU" dirty="0"/>
              <a:t>:</a:t>
            </a:r>
          </a:p>
          <a:p>
            <a:r>
              <a:rPr lang="hu-HU" sz="2200" dirty="0" smtClean="0"/>
              <a:t> </a:t>
            </a:r>
            <a:r>
              <a:rPr lang="hu-HU" sz="2200" dirty="0"/>
              <a:t>a nevelés színterére vonatkozóan</a:t>
            </a:r>
          </a:p>
          <a:p>
            <a:r>
              <a:rPr lang="hu-HU" sz="2200" dirty="0" smtClean="0"/>
              <a:t> </a:t>
            </a:r>
            <a:r>
              <a:rPr lang="hu-HU" sz="2200" dirty="0"/>
              <a:t>az életkor szerint</a:t>
            </a:r>
          </a:p>
          <a:p>
            <a:r>
              <a:rPr lang="hu-HU" sz="2200" dirty="0" smtClean="0"/>
              <a:t> </a:t>
            </a:r>
            <a:r>
              <a:rPr lang="hu-HU" sz="2200" dirty="0"/>
              <a:t>gyógypedagógiai ágak</a:t>
            </a:r>
          </a:p>
          <a:p>
            <a:r>
              <a:rPr lang="hu-HU" sz="2200" dirty="0" smtClean="0"/>
              <a:t> </a:t>
            </a:r>
            <a:r>
              <a:rPr lang="hu-HU" sz="2200" dirty="0"/>
              <a:t>az alapvető pedagógiai feladatoknak megfelelően </a:t>
            </a:r>
            <a:r>
              <a:rPr lang="hu-HU" sz="2200" dirty="0" smtClean="0"/>
              <a:t>felépítve</a:t>
            </a:r>
          </a:p>
          <a:p>
            <a:pPr marL="0" indent="0">
              <a:buNone/>
            </a:pPr>
            <a:r>
              <a:rPr lang="hu-HU" sz="2400" dirty="0"/>
              <a:t>A nevelés színtereivel (pl. családi nevelés), az életkorokkal (pl.serdülő) és a nevelési területekkel (pl. erkölcsi nevelés) foglalkozó szakirodalmak ezerfélék. Cím, cím szavai, tárgyszó segítségével viszonylag könnyen megtalálhatóak</a:t>
            </a:r>
          </a:p>
          <a:p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867876"/>
            <a:ext cx="5183188" cy="823912"/>
          </a:xfrm>
        </p:spPr>
        <p:txBody>
          <a:bodyPr>
            <a:normAutofit fontScale="25000" lnSpcReduction="20000"/>
          </a:bodyPr>
          <a:lstStyle/>
          <a:p>
            <a:pPr algn="ctr"/>
            <a:endParaRPr lang="hu-HU" i="1" dirty="0" smtClean="0"/>
          </a:p>
          <a:p>
            <a:pPr algn="ctr"/>
            <a:endParaRPr lang="hu-HU" i="1" dirty="0" smtClean="0"/>
          </a:p>
          <a:p>
            <a:pPr algn="ctr"/>
            <a:r>
              <a:rPr lang="hu-HU" sz="9600" i="1" dirty="0" smtClean="0"/>
              <a:t>Pedagógiai tantárgyak az ELTE pedagógia szakon, 1977-1983</a:t>
            </a:r>
            <a:r>
              <a:rPr lang="hu-HU" sz="9600" dirty="0" smtClean="0"/>
              <a:t>:</a:t>
            </a:r>
          </a:p>
          <a:p>
            <a:pPr algn="ctr"/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1691788"/>
            <a:ext cx="5183188" cy="3684588"/>
          </a:xfrm>
        </p:spPr>
        <p:txBody>
          <a:bodyPr>
            <a:normAutofit fontScale="70000" lnSpcReduction="20000"/>
          </a:bodyPr>
          <a:lstStyle/>
          <a:p>
            <a:r>
              <a:rPr lang="hu-HU" sz="3100" dirty="0"/>
              <a:t>Oktatástechnológia</a:t>
            </a:r>
          </a:p>
          <a:p>
            <a:r>
              <a:rPr lang="hu-HU" sz="3100" dirty="0"/>
              <a:t>Felnőttoktatás</a:t>
            </a:r>
          </a:p>
          <a:p>
            <a:r>
              <a:rPr lang="hu-HU" sz="3100" dirty="0"/>
              <a:t>Pedagógia tantárgypedagógia </a:t>
            </a:r>
          </a:p>
          <a:p>
            <a:r>
              <a:rPr lang="hu-HU" sz="3100" dirty="0"/>
              <a:t>Összehasonlító pedagógia</a:t>
            </a:r>
          </a:p>
          <a:p>
            <a:r>
              <a:rPr lang="hu-HU" sz="3100" dirty="0"/>
              <a:t>Összehasonlító iskolaszervezettan </a:t>
            </a:r>
          </a:p>
          <a:p>
            <a:pPr marL="0" indent="0">
              <a:buNone/>
            </a:pPr>
            <a:endParaRPr lang="hu-HU" dirty="0"/>
          </a:p>
          <a:p>
            <a:r>
              <a:rPr lang="hu-HU" i="1" dirty="0"/>
              <a:t>Határterületi tantárgyak:</a:t>
            </a:r>
            <a:endParaRPr lang="hu-HU" dirty="0"/>
          </a:p>
          <a:p>
            <a:r>
              <a:rPr lang="hu-HU" dirty="0"/>
              <a:t>Anatómia, általános pszichológia, logika, fejlődéslélektan, személyiségpszichológia, szociológia, szociálpszichológia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811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/>
              <a:t>3. Gyorstalpaló a könyvtárosként szükséges neveléstudományi ismeretekhez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Gyakran felmerülő kérdés a nevelés és oktatás egymáshoz való viszonya.</a:t>
            </a:r>
          </a:p>
          <a:p>
            <a:pPr marL="0" indent="0">
              <a:buNone/>
            </a:pPr>
            <a:r>
              <a:rPr lang="hu-HU" dirty="0"/>
              <a:t>1. egyenrangú fogalmak, a hétköznapi jelentésükben két egymással egyenrangú, egymástól elkülönülő területet jelölnek</a:t>
            </a:r>
          </a:p>
          <a:p>
            <a:pPr marL="0" indent="0">
              <a:buNone/>
            </a:pPr>
            <a:r>
              <a:rPr lang="hu-HU" dirty="0"/>
              <a:t>2. tudományos megközelítésben a nevelés tágabban értelmezve minden egyéni képesség tudatos fejlesztése, az oktatás pedig a nevelésnek az értelmi képességek fejlesztésére vonatkozó </a:t>
            </a:r>
            <a:r>
              <a:rPr lang="hu-HU" dirty="0" smtClean="0"/>
              <a:t>része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9229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hu-HU" sz="3400" b="1" i="1" u="sng" dirty="0"/>
              <a:t>1. Az általános pedagógia alapjai – Bevezetés a pedagógiába</a:t>
            </a:r>
            <a:endParaRPr lang="hu-HU" sz="34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b="1" dirty="0"/>
              <a:t>Témák a tartalomjegyzékek alapján:</a:t>
            </a:r>
            <a:endParaRPr lang="hu-HU" dirty="0"/>
          </a:p>
          <a:p>
            <a:r>
              <a:rPr lang="hu-HU" dirty="0"/>
              <a:t>- pedagógia mint tudomány</a:t>
            </a:r>
          </a:p>
          <a:p>
            <a:r>
              <a:rPr lang="hu-HU" dirty="0"/>
              <a:t>- neveléstudomány</a:t>
            </a:r>
          </a:p>
          <a:p>
            <a:r>
              <a:rPr lang="hu-HU" dirty="0"/>
              <a:t>- nevelés: célja, elvei és módszerei, fejlesztő tevékenység, szocializáció, fejlesztés mint folyamat, szociális fejlesztés, a nevelő személye, a nevelés </a:t>
            </a:r>
            <a:r>
              <a:rPr lang="hu-HU" dirty="0" err="1"/>
              <a:t>hogyanja</a:t>
            </a:r>
            <a:r>
              <a:rPr lang="hu-HU" dirty="0"/>
              <a:t>, nevelési stílusok,  a nevelés lehetősége és szükségessége, korlátai</a:t>
            </a:r>
          </a:p>
          <a:p>
            <a:r>
              <a:rPr lang="hu-HU" dirty="0"/>
              <a:t>- gyógypedagógia</a:t>
            </a:r>
          </a:p>
          <a:p>
            <a:r>
              <a:rPr lang="hu-HU" dirty="0"/>
              <a:t>- alternatív nevelés</a:t>
            </a:r>
          </a:p>
          <a:p>
            <a:r>
              <a:rPr lang="hu-HU" dirty="0"/>
              <a:t>- tanítás-tanulás, cél és eszköz, az oktatás célrendszere</a:t>
            </a:r>
          </a:p>
          <a:p>
            <a:r>
              <a:rPr lang="hu-HU" dirty="0"/>
              <a:t>- család, intézmény, közösség</a:t>
            </a:r>
          </a:p>
          <a:p>
            <a:r>
              <a:rPr lang="hu-HU" dirty="0"/>
              <a:t>- a pedagógus</a:t>
            </a:r>
          </a:p>
          <a:p>
            <a:r>
              <a:rPr lang="hu-HU" dirty="0"/>
              <a:t>- szabályozás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9996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863968" y="319406"/>
            <a:ext cx="9489831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9808" y="589085"/>
            <a:ext cx="11230706" cy="5961184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/>
              <a:t> </a:t>
            </a:r>
            <a:r>
              <a:rPr lang="hu-HU" sz="2400" dirty="0" smtClean="0"/>
              <a:t>    	Ez </a:t>
            </a:r>
            <a:r>
              <a:rPr lang="hu-HU" sz="2400" dirty="0"/>
              <a:t>valóban bevezető terület, van benne egy kicsi mindenből; a szerzőktől függ, hogy </a:t>
            </a:r>
            <a:r>
              <a:rPr lang="hu-HU" sz="2400" dirty="0" smtClean="0"/>
              <a:t>mit tárgyalnak </a:t>
            </a:r>
            <a:r>
              <a:rPr lang="hu-HU" sz="2400" dirty="0"/>
              <a:t>részletesebben. Felsőoktatásban ezzel kezdik a pedagógiai tanulmányokat, de </a:t>
            </a:r>
            <a:r>
              <a:rPr lang="hu-HU" sz="2400" dirty="0" smtClean="0"/>
              <a:t>hasznos  lehet </a:t>
            </a:r>
            <a:r>
              <a:rPr lang="hu-HU" sz="2400" dirty="0"/>
              <a:t>a pedagógia iránt érdeklődő </a:t>
            </a:r>
            <a:r>
              <a:rPr lang="hu-HU" sz="2400" dirty="0" err="1"/>
              <a:t>továbbtanulónak</a:t>
            </a:r>
            <a:r>
              <a:rPr lang="hu-HU" sz="2400" dirty="0"/>
              <a:t>, vagy laikusnak is</a:t>
            </a:r>
            <a:r>
              <a:rPr lang="hu-HU" sz="2400" dirty="0" smtClean="0"/>
              <a:t>.</a:t>
            </a:r>
            <a:r>
              <a:rPr lang="hu-HU" sz="2400" dirty="0"/>
              <a:t> </a:t>
            </a:r>
          </a:p>
          <a:p>
            <a:pPr marL="0" indent="0">
              <a:buNone/>
            </a:pPr>
            <a:r>
              <a:rPr lang="hu-HU" sz="2400" b="1" dirty="0" smtClean="0"/>
              <a:t>	Irodalom</a:t>
            </a:r>
            <a:r>
              <a:rPr lang="hu-HU" sz="2400" b="1" dirty="0"/>
              <a:t>: </a:t>
            </a:r>
            <a:endParaRPr lang="hu-HU" sz="2400" dirty="0"/>
          </a:p>
          <a:p>
            <a:pPr lvl="1"/>
            <a:r>
              <a:rPr lang="hu-HU" dirty="0"/>
              <a:t>Loránd Ferenc: </a:t>
            </a:r>
            <a:r>
              <a:rPr lang="hu-HU" dirty="0" smtClean="0"/>
              <a:t>Bevezetés </a:t>
            </a:r>
            <a:r>
              <a:rPr lang="hu-HU" dirty="0"/>
              <a:t>a pedagógiába : </a:t>
            </a:r>
            <a:r>
              <a:rPr lang="hu-HU" dirty="0" smtClean="0"/>
              <a:t>Szemelvénygyűjtemény. [Bp</a:t>
            </a:r>
            <a:r>
              <a:rPr lang="hu-HU" dirty="0"/>
              <a:t>.] : OKKER Okt. Iroda</a:t>
            </a:r>
            <a:r>
              <a:rPr lang="hu-HU" dirty="0" smtClean="0"/>
              <a:t>, 1997</a:t>
            </a:r>
            <a:endParaRPr lang="hu-HU" dirty="0"/>
          </a:p>
          <a:p>
            <a:pPr lvl="1"/>
            <a:r>
              <a:rPr lang="hu-HU" dirty="0" smtClean="0"/>
              <a:t>Kozma </a:t>
            </a:r>
            <a:r>
              <a:rPr lang="hu-HU" dirty="0"/>
              <a:t>Béla: </a:t>
            </a:r>
            <a:r>
              <a:rPr lang="hu-HU" dirty="0" smtClean="0"/>
              <a:t>Pedagógia. Pécs </a:t>
            </a:r>
            <a:r>
              <a:rPr lang="hu-HU" dirty="0"/>
              <a:t>: Comenius Bt</a:t>
            </a:r>
            <a:r>
              <a:rPr lang="hu-HU" dirty="0" smtClean="0"/>
              <a:t>., 1998</a:t>
            </a:r>
          </a:p>
          <a:p>
            <a:pPr lvl="1"/>
            <a:r>
              <a:rPr lang="hu-HU" dirty="0" err="1"/>
              <a:t>Kron</a:t>
            </a:r>
            <a:r>
              <a:rPr lang="hu-HU" dirty="0"/>
              <a:t>, Friedrich W.: </a:t>
            </a:r>
            <a:r>
              <a:rPr lang="hu-HU" dirty="0" smtClean="0"/>
              <a:t>Pedagógia. Budapest </a:t>
            </a:r>
            <a:r>
              <a:rPr lang="hu-HU" dirty="0"/>
              <a:t>: Osiris,2000, </a:t>
            </a:r>
            <a:r>
              <a:rPr lang="hu-HU" dirty="0" err="1"/>
              <a:t>cop</a:t>
            </a:r>
            <a:r>
              <a:rPr lang="hu-HU" dirty="0"/>
              <a:t>. </a:t>
            </a:r>
            <a:r>
              <a:rPr lang="hu-HU" dirty="0" smtClean="0"/>
              <a:t>1997</a:t>
            </a:r>
          </a:p>
          <a:p>
            <a:pPr lvl="1"/>
            <a:r>
              <a:rPr lang="hu-HU" dirty="0" err="1" smtClean="0"/>
              <a:t>Czike</a:t>
            </a:r>
            <a:r>
              <a:rPr lang="hu-HU" dirty="0" smtClean="0"/>
              <a:t> Bernadett: Bevezetés a pedagógiába : Szöveggyűjtemény. Bp. : Eötvös J. Kvk.,1996</a:t>
            </a:r>
            <a:endParaRPr lang="hu-HU" dirty="0"/>
          </a:p>
          <a:p>
            <a:pPr lvl="1"/>
            <a:r>
              <a:rPr lang="hu-HU" dirty="0" err="1"/>
              <a:t>Gloviczki</a:t>
            </a:r>
            <a:r>
              <a:rPr lang="hu-HU" dirty="0"/>
              <a:t> Zoltán: Bevezetés a </a:t>
            </a:r>
            <a:r>
              <a:rPr lang="hu-HU" dirty="0" smtClean="0"/>
              <a:t>pedagógiába. Budapest </a:t>
            </a:r>
            <a:r>
              <a:rPr lang="hu-HU" dirty="0"/>
              <a:t>: PPKE-BTK, 2015 (csak online)</a:t>
            </a:r>
          </a:p>
          <a:p>
            <a:pPr marL="0" indent="0">
              <a:buNone/>
            </a:pPr>
            <a:r>
              <a:rPr lang="hu-HU" sz="2400" dirty="0"/>
              <a:t/>
            </a:r>
            <a:br>
              <a:rPr lang="hu-HU" sz="2400" dirty="0"/>
            </a:b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0054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hu-HU" sz="3600" b="1" i="1" u="sng" dirty="0"/>
              <a:t>2. </a:t>
            </a:r>
            <a:r>
              <a:rPr lang="hu-HU" sz="3400" b="1" i="1" u="sng" dirty="0"/>
              <a:t>Neveléselmélet</a:t>
            </a:r>
            <a:r>
              <a:rPr lang="hu-HU" sz="3600" b="1" i="1" u="sng" dirty="0"/>
              <a:t>, </a:t>
            </a:r>
            <a:r>
              <a:rPr lang="hu-HU" sz="3400" b="1" i="1" u="sng" dirty="0"/>
              <a:t>neveléstan</a:t>
            </a:r>
            <a:endParaRPr lang="hu-HU" sz="3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4254" y="1825624"/>
            <a:ext cx="10729546" cy="4803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/>
              <a:t>A két fogalom viszonya: pl. a </a:t>
            </a:r>
            <a:r>
              <a:rPr lang="hu-HU" sz="2400" i="1" dirty="0"/>
              <a:t>neveléselmélet</a:t>
            </a:r>
            <a:r>
              <a:rPr lang="hu-HU" sz="2400" dirty="0"/>
              <a:t> az elméleti, általános pedagógia, a nevelés törvényszerűségei; a </a:t>
            </a:r>
            <a:r>
              <a:rPr lang="hu-HU" sz="2400" i="1" dirty="0"/>
              <a:t>neveléstan</a:t>
            </a:r>
            <a:r>
              <a:rPr lang="hu-HU" sz="2400" dirty="0"/>
              <a:t> a neveléselmélet gyakorlati szabályokat, eljárásokat tárgyaló </a:t>
            </a:r>
            <a:r>
              <a:rPr lang="hu-HU" sz="2400" dirty="0" smtClean="0"/>
              <a:t>része</a:t>
            </a:r>
            <a:endParaRPr lang="hu-HU" sz="2400" dirty="0"/>
          </a:p>
          <a:p>
            <a:pPr marL="0" indent="0">
              <a:buNone/>
            </a:pPr>
            <a:r>
              <a:rPr lang="hu-HU" sz="2400" b="1" dirty="0"/>
              <a:t>Témák a tartalomjegyzékek alapján:</a:t>
            </a:r>
            <a:endParaRPr lang="hu-HU" sz="2400" dirty="0"/>
          </a:p>
          <a:p>
            <a:r>
              <a:rPr lang="hu-HU" sz="2400" dirty="0" smtClean="0"/>
              <a:t> </a:t>
            </a:r>
            <a:r>
              <a:rPr lang="hu-HU" sz="2400" dirty="0"/>
              <a:t>a nevelés lehetősége és szükségessége, korlátai, öröklés, nevelési környezet (társadalom), nevelő személye, nevelői szerep, tekintély, konfliktus, szocializáció, </a:t>
            </a:r>
            <a:r>
              <a:rPr lang="hu-HU" sz="2400" dirty="0" smtClean="0"/>
              <a:t>egyéniség</a:t>
            </a:r>
          </a:p>
          <a:p>
            <a:r>
              <a:rPr lang="hu-HU" sz="2400" dirty="0" smtClean="0"/>
              <a:t> </a:t>
            </a:r>
            <a:r>
              <a:rPr lang="hu-HU" sz="2400" dirty="0"/>
              <a:t>nevelési eszmény, közösség/egyén, értékközvetítés, személyiségfejlesztés</a:t>
            </a:r>
          </a:p>
          <a:p>
            <a:r>
              <a:rPr lang="hu-HU" sz="2400" dirty="0" smtClean="0"/>
              <a:t>nevelési cél</a:t>
            </a:r>
          </a:p>
          <a:p>
            <a:r>
              <a:rPr lang="hu-HU" sz="2400" dirty="0" smtClean="0"/>
              <a:t>nevelési folyamat</a:t>
            </a:r>
          </a:p>
          <a:p>
            <a:r>
              <a:rPr lang="hu-HU" sz="2400" dirty="0" smtClean="0"/>
              <a:t>nevelési színterek (családi, iskolai), nevelés területei (pl. erkölcsi nevelés, érzelmi nevelés stb.)</a:t>
            </a:r>
          </a:p>
          <a:p>
            <a:endParaRPr lang="hu-HU" sz="2400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403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28037" y="391502"/>
            <a:ext cx="6837485" cy="48113"/>
          </a:xfrm>
        </p:spPr>
        <p:txBody>
          <a:bodyPr>
            <a:normAutofit fontScale="90000"/>
          </a:bodyPr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4977" y="629870"/>
            <a:ext cx="10764715" cy="5726967"/>
          </a:xfrm>
        </p:spPr>
        <p:txBody>
          <a:bodyPr>
            <a:normAutofit/>
          </a:bodyPr>
          <a:lstStyle/>
          <a:p>
            <a:pPr lvl="1"/>
            <a:r>
              <a:rPr lang="hu-HU" dirty="0" smtClean="0"/>
              <a:t>nevelési </a:t>
            </a:r>
            <a:r>
              <a:rPr lang="hu-HU" dirty="0"/>
              <a:t>módszerek</a:t>
            </a:r>
          </a:p>
          <a:p>
            <a:pPr lvl="1"/>
            <a:r>
              <a:rPr lang="hu-HU" dirty="0" smtClean="0"/>
              <a:t>kommunikáció</a:t>
            </a:r>
            <a:endParaRPr lang="hu-HU" dirty="0"/>
          </a:p>
          <a:p>
            <a:pPr lvl="1"/>
            <a:r>
              <a:rPr lang="hu-HU" dirty="0" smtClean="0"/>
              <a:t>tervezés</a:t>
            </a:r>
            <a:r>
              <a:rPr lang="hu-HU" dirty="0"/>
              <a:t>, ellenőrzés</a:t>
            </a:r>
          </a:p>
          <a:p>
            <a:pPr lvl="1"/>
            <a:r>
              <a:rPr lang="hu-HU" dirty="0" smtClean="0"/>
              <a:t>etikai kérdések</a:t>
            </a:r>
          </a:p>
          <a:p>
            <a:endParaRPr lang="hu-HU" sz="2400" dirty="0" smtClean="0"/>
          </a:p>
          <a:p>
            <a:pPr marL="0" indent="0">
              <a:buNone/>
            </a:pPr>
            <a:r>
              <a:rPr lang="hu-HU" sz="2400" b="1" dirty="0" smtClean="0"/>
              <a:t>	Irodalom</a:t>
            </a:r>
            <a:r>
              <a:rPr lang="hu-HU" sz="2400" b="1" dirty="0"/>
              <a:t>:</a:t>
            </a:r>
            <a:endParaRPr lang="hu-HU" sz="2400" dirty="0"/>
          </a:p>
          <a:p>
            <a:pPr lvl="1"/>
            <a:r>
              <a:rPr lang="hu-HU" dirty="0"/>
              <a:t>Bábosik </a:t>
            </a:r>
            <a:r>
              <a:rPr lang="hu-HU" dirty="0" smtClean="0"/>
              <a:t>István : A </a:t>
            </a:r>
            <a:r>
              <a:rPr lang="hu-HU" dirty="0"/>
              <a:t>nevelés elmélete és </a:t>
            </a:r>
            <a:r>
              <a:rPr lang="hu-HU" dirty="0" smtClean="0"/>
              <a:t>gyakorlata. Budapest </a:t>
            </a:r>
            <a:r>
              <a:rPr lang="hu-HU" dirty="0"/>
              <a:t>: Nemzeti Tankönyvkiadó, </a:t>
            </a:r>
            <a:r>
              <a:rPr lang="hu-HU" dirty="0" smtClean="0"/>
              <a:t>1999</a:t>
            </a:r>
            <a:endParaRPr lang="hu-HU" dirty="0"/>
          </a:p>
          <a:p>
            <a:pPr lvl="1"/>
            <a:r>
              <a:rPr lang="hu-HU" dirty="0" err="1"/>
              <a:t>Zrinszky</a:t>
            </a:r>
            <a:r>
              <a:rPr lang="hu-HU" dirty="0"/>
              <a:t> </a:t>
            </a:r>
            <a:r>
              <a:rPr lang="hu-HU" dirty="0" smtClean="0"/>
              <a:t>László : Neveléselmélet. Budapest </a:t>
            </a:r>
            <a:r>
              <a:rPr lang="hu-HU" dirty="0"/>
              <a:t>: Műszaki Könyvkiadó, 2006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91425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1344</Words>
  <Application>Microsoft Office PowerPoint</Application>
  <PresentationFormat>Szélesvásznú</PresentationFormat>
  <Paragraphs>148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Office-téma</vt:lpstr>
      <vt:lpstr>I. A pedagógia, a neveléstudomány és az oktatás rendszere, jellegzetességei</vt:lpstr>
      <vt:lpstr> 1. Fogalmak, tudománytörténet, tudományfelfogás, tudományelmélet, rész-és határterületek </vt:lpstr>
      <vt:lpstr> 2. A pedagógia/neveléstudomány területei, tudományágai  </vt:lpstr>
      <vt:lpstr>PowerPoint-bemutató</vt:lpstr>
      <vt:lpstr>3. Gyorstalpaló a könyvtárosként szükséges neveléstudományi ismeretekhez </vt:lpstr>
      <vt:lpstr>1. Az általános pedagógia alapjai – Bevezetés a pedagógiába</vt:lpstr>
      <vt:lpstr>PowerPoint-bemutató</vt:lpstr>
      <vt:lpstr>2. Neveléselmélet, neveléstan</vt:lpstr>
      <vt:lpstr>PowerPoint-bemutató</vt:lpstr>
      <vt:lpstr>3. Didaktika </vt:lpstr>
      <vt:lpstr>PowerPoint-bemutató</vt:lpstr>
      <vt:lpstr>5. Neveléstörténet </vt:lpstr>
      <vt:lpstr>PowerPoint-bemutató</vt:lpstr>
      <vt:lpstr>6. Iskola-szervezéstan </vt:lpstr>
      <vt:lpstr>7. Gyógypedagógia </vt:lpstr>
      <vt:lpstr>És még egy kis feladat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A pedagógia, a neveléstudomány és az oktatás rendszere, jellegzetességei</dc:title>
  <dc:creator>Belepes</dc:creator>
  <cp:lastModifiedBy>Belepes</cp:lastModifiedBy>
  <cp:revision>18</cp:revision>
  <cp:lastPrinted>2022-02-02T11:05:36Z</cp:lastPrinted>
  <dcterms:created xsi:type="dcterms:W3CDTF">2022-02-02T08:50:43Z</dcterms:created>
  <dcterms:modified xsi:type="dcterms:W3CDTF">2022-02-04T09:21:41Z</dcterms:modified>
</cp:coreProperties>
</file>